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56" r:id="rId5"/>
    <p:sldId id="257" r:id="rId6"/>
    <p:sldId id="258" r:id="rId7"/>
    <p:sldId id="271" r:id="rId8"/>
    <p:sldId id="274" r:id="rId9"/>
    <p:sldId id="275" r:id="rId10"/>
    <p:sldId id="276" r:id="rId11"/>
    <p:sldId id="278" r:id="rId12"/>
    <p:sldId id="279" r:id="rId13"/>
    <p:sldId id="280" r:id="rId14"/>
    <p:sldId id="272" r:id="rId15"/>
    <p:sldId id="281" r:id="rId16"/>
    <p:sldId id="273" r:id="rId17"/>
    <p:sldId id="282" r:id="rId18"/>
    <p:sldId id="269" r:id="rId19"/>
    <p:sldId id="283" r:id="rId20"/>
  </p:sldIdLst>
  <p:sldSz cx="9144000" cy="5143500" type="screen16x9"/>
  <p:notesSz cx="6858000" cy="9144000"/>
  <p:defaultText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1B1B"/>
    <a:srgbClr val="501E1D"/>
    <a:srgbClr val="5A000B"/>
    <a:srgbClr val="941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90" autoAdjust="0"/>
    <p:restoredTop sz="96291" autoAdjust="0"/>
  </p:normalViewPr>
  <p:slideViewPr>
    <p:cSldViewPr>
      <p:cViewPr varScale="1">
        <p:scale>
          <a:sx n="145" d="100"/>
          <a:sy n="145" d="100"/>
        </p:scale>
        <p:origin x="696" y="10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9284FC-2837-4B4C-B1E5-CA003E328D69}" type="datetimeFigureOut">
              <a:rPr lang="en-US" smtClean="0"/>
              <a:t>10/19/2020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497EBF-E0CE-7345-82A1-EA0793E76788}" type="slidenum">
              <a:rPr lang="en-US" smtClean="0"/>
              <a:t>‹#›</a:t>
            </a:fld>
            <a:endParaRPr lang="en-US" dirty="0"/>
          </a:p>
        </p:txBody>
      </p:sp>
    </p:spTree>
    <p:extLst>
      <p:ext uri="{BB962C8B-B14F-4D97-AF65-F5344CB8AC3E}">
        <p14:creationId xmlns:p14="http://schemas.microsoft.com/office/powerpoint/2010/main" val="1026695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497EBF-E0CE-7345-82A1-EA0793E76788}" type="slidenum">
              <a:rPr lang="en-US" smtClean="0"/>
              <a:t>2</a:t>
            </a:fld>
            <a:endParaRPr lang="en-US"/>
          </a:p>
        </p:txBody>
      </p:sp>
    </p:spTree>
    <p:extLst>
      <p:ext uri="{BB962C8B-B14F-4D97-AF65-F5344CB8AC3E}">
        <p14:creationId xmlns:p14="http://schemas.microsoft.com/office/powerpoint/2010/main" val="41051706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26000" r="-2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0775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5292080" y="51470"/>
            <a:ext cx="3851920" cy="4823743"/>
          </a:xfrm>
        </p:spPr>
        <p:txBody>
          <a:bodyPr/>
          <a:lstStyle/>
          <a:p>
            <a:r>
              <a:rPr lang="en-US" dirty="0"/>
              <a:t>Click icon to add picture</a:t>
            </a:r>
            <a:endParaRPr lang="es-SV" dirty="0"/>
          </a:p>
        </p:txBody>
      </p:sp>
      <p:sp>
        <p:nvSpPr>
          <p:cNvPr id="4" name="Text Placeholder 3">
            <a:extLst>
              <a:ext uri="{FF2B5EF4-FFF2-40B4-BE49-F238E27FC236}">
                <a16:creationId xmlns:a16="http://schemas.microsoft.com/office/drawing/2014/main" id="{3E57E2BF-E97E-4159-8270-6BBC942C2436}"/>
              </a:ext>
            </a:extLst>
          </p:cNvPr>
          <p:cNvSpPr>
            <a:spLocks noGrp="1"/>
          </p:cNvSpPr>
          <p:nvPr>
            <p:ph type="body" sz="quarter" idx="11"/>
          </p:nvPr>
        </p:nvSpPr>
        <p:spPr>
          <a:xfrm>
            <a:off x="467544" y="1131590"/>
            <a:ext cx="4248150" cy="35283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9AB43DB6-8B70-4EAD-BE9B-19B77EE20C9C}"/>
              </a:ext>
            </a:extLst>
          </p:cNvPr>
          <p:cNvSpPr>
            <a:spLocks noGrp="1"/>
          </p:cNvSpPr>
          <p:nvPr>
            <p:ph type="title"/>
          </p:nvPr>
        </p:nvSpPr>
        <p:spPr>
          <a:xfrm>
            <a:off x="457200" y="205979"/>
            <a:ext cx="4258494" cy="857250"/>
          </a:xfrm>
        </p:spPr>
        <p:txBody>
          <a:bodyPr/>
          <a:lstStyle/>
          <a:p>
            <a:r>
              <a:rPr lang="en-US"/>
              <a:t>Click to edit Master title style</a:t>
            </a:r>
            <a:endParaRPr lang="en-US" dirty="0"/>
          </a:p>
        </p:txBody>
      </p:sp>
    </p:spTree>
    <p:extLst>
      <p:ext uri="{BB962C8B-B14F-4D97-AF65-F5344CB8AC3E}">
        <p14:creationId xmlns:p14="http://schemas.microsoft.com/office/powerpoint/2010/main" val="934019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l="-26000" r="-2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2087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745232" y="843161"/>
            <a:ext cx="6059016" cy="857250"/>
          </a:xfrm>
        </p:spPr>
        <p:txBody>
          <a:bodyPr/>
          <a:lstStyle>
            <a:lvl1pPr marL="0" marR="0" indent="0" algn="l" defTabSz="914400" rtl="0" eaLnBrk="1" fontAlgn="auto" latinLnBrk="0" hangingPunct="1">
              <a:lnSpc>
                <a:spcPct val="100000"/>
              </a:lnSpc>
              <a:spcBef>
                <a:spcPct val="0"/>
              </a:spcBef>
              <a:spcAft>
                <a:spcPts val="0"/>
              </a:spcAft>
              <a:buClrTx/>
              <a:buSzTx/>
              <a:buFontTx/>
              <a:buNone/>
              <a:tabLst/>
              <a:defRPr sz="4400"/>
            </a:lvl1pPr>
          </a:lstStyle>
          <a:p>
            <a:r>
              <a:rPr lang="es-SV" sz="4800" dirty="0" err="1">
                <a:solidFill>
                  <a:srgbClr val="0070C0"/>
                </a:solidFill>
                <a:latin typeface="Helvetica" pitchFamily="50" charset="0"/>
              </a:rPr>
              <a:t>Welcome</a:t>
            </a:r>
            <a:r>
              <a:rPr lang="es-SV" sz="4800" dirty="0">
                <a:solidFill>
                  <a:srgbClr val="0070C0"/>
                </a:solidFill>
                <a:latin typeface="Helvetica" pitchFamily="50" charset="0"/>
              </a:rPr>
              <a:t> </a:t>
            </a:r>
            <a:r>
              <a:rPr lang="es-SV" sz="4800" dirty="0" err="1">
                <a:solidFill>
                  <a:srgbClr val="0070C0"/>
                </a:solidFill>
                <a:latin typeface="Helvetica" pitchFamily="50" charset="0"/>
              </a:rPr>
              <a:t>Message</a:t>
            </a:r>
            <a:endParaRPr lang="es-SV" dirty="0"/>
          </a:p>
        </p:txBody>
      </p:sp>
      <p:sp>
        <p:nvSpPr>
          <p:cNvPr id="11" name="Text Placeholder 10"/>
          <p:cNvSpPr>
            <a:spLocks noGrp="1"/>
          </p:cNvSpPr>
          <p:nvPr>
            <p:ph type="body" sz="quarter" idx="10" hasCustomPrompt="1"/>
          </p:nvPr>
        </p:nvSpPr>
        <p:spPr>
          <a:xfrm>
            <a:off x="756345" y="2211313"/>
            <a:ext cx="4175695" cy="1800597"/>
          </a:xfrm>
        </p:spPr>
        <p:txBody>
          <a:bodyPr/>
          <a:lstStyle>
            <a:lvl1pPr marL="0" indent="0" algn="just">
              <a:buNone/>
              <a:defRPr sz="3200"/>
            </a:lvl1pPr>
          </a:lstStyle>
          <a:p>
            <a:pPr lvl="0"/>
            <a:r>
              <a:rPr lang="en-US" sz="1800" dirty="0">
                <a:solidFill>
                  <a:srgbClr val="0070C0"/>
                </a:solidFill>
                <a:latin typeface="Helvetica LT Std Cond" pitchFamily="34" charset="0"/>
              </a:rPr>
              <a:t>Lorem Ipsum is simply dummy text of the printing and typesetting industry. Lorem Ipsum has been the industry's standard dummy text ever since the 1500s, when an unknown printer took a galley of type and scrambled it to make a type specimen book.</a:t>
            </a:r>
            <a:endParaRPr lang="es-SV" dirty="0"/>
          </a:p>
        </p:txBody>
      </p:sp>
    </p:spTree>
    <p:extLst>
      <p:ext uri="{BB962C8B-B14F-4D97-AF65-F5344CB8AC3E}">
        <p14:creationId xmlns:p14="http://schemas.microsoft.com/office/powerpoint/2010/main" val="1829455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peak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99592" y="1635646"/>
            <a:ext cx="1656184" cy="1655762"/>
          </a:xfrm>
          <a:prstGeom prst="ellipse">
            <a:avLst/>
          </a:prstGeom>
          <a:solidFill>
            <a:schemeClr val="bg1">
              <a:lumMod val="65000"/>
            </a:schemeClr>
          </a:solidFill>
        </p:spPr>
        <p:txBody>
          <a:bodyPr>
            <a:normAutofit/>
          </a:bodyPr>
          <a:lstStyle>
            <a:lvl1pPr marL="0" indent="0" algn="ctr">
              <a:buNone/>
              <a:defRPr sz="2000">
                <a:solidFill>
                  <a:schemeClr val="tx1">
                    <a:lumMod val="50000"/>
                    <a:lumOff val="50000"/>
                  </a:schemeClr>
                </a:solidFill>
                <a:latin typeface="Helvetica" pitchFamily="50" charset="0"/>
              </a:defRPr>
            </a:lvl1pPr>
          </a:lstStyle>
          <a:p>
            <a:r>
              <a:rPr lang="en-US" dirty="0"/>
              <a:t>Click icon to add picture</a:t>
            </a:r>
            <a:endParaRPr lang="es-SV" dirty="0"/>
          </a:p>
        </p:txBody>
      </p:sp>
      <p:sp>
        <p:nvSpPr>
          <p:cNvPr id="10" name="Picture Placeholder 8"/>
          <p:cNvSpPr>
            <a:spLocks noGrp="1"/>
          </p:cNvSpPr>
          <p:nvPr>
            <p:ph type="pic" sz="quarter" idx="11"/>
          </p:nvPr>
        </p:nvSpPr>
        <p:spPr>
          <a:xfrm>
            <a:off x="2946648" y="1635646"/>
            <a:ext cx="1656184" cy="1655762"/>
          </a:xfrm>
          <a:prstGeom prst="ellipse">
            <a:avLst/>
          </a:prstGeom>
          <a:solidFill>
            <a:schemeClr val="bg1">
              <a:lumMod val="65000"/>
            </a:schemeClr>
          </a:solidFill>
        </p:spPr>
        <p:txBody>
          <a:bodyPr>
            <a:normAutofit/>
          </a:bodyPr>
          <a:lstStyle>
            <a:lvl1pPr marL="0" indent="0" algn="ctr">
              <a:buNone/>
              <a:defRPr sz="2000">
                <a:solidFill>
                  <a:schemeClr val="tx1">
                    <a:lumMod val="50000"/>
                    <a:lumOff val="50000"/>
                  </a:schemeClr>
                </a:solidFill>
                <a:latin typeface="Helvetica" pitchFamily="50" charset="0"/>
              </a:defRPr>
            </a:lvl1pPr>
          </a:lstStyle>
          <a:p>
            <a:r>
              <a:rPr lang="en-US" dirty="0"/>
              <a:t>Click icon to add picture</a:t>
            </a:r>
            <a:endParaRPr lang="es-SV" dirty="0"/>
          </a:p>
        </p:txBody>
      </p:sp>
      <p:sp>
        <p:nvSpPr>
          <p:cNvPr id="11" name="Picture Placeholder 8"/>
          <p:cNvSpPr>
            <a:spLocks noGrp="1"/>
          </p:cNvSpPr>
          <p:nvPr>
            <p:ph type="pic" sz="quarter" idx="12"/>
          </p:nvPr>
        </p:nvSpPr>
        <p:spPr>
          <a:xfrm>
            <a:off x="5004048" y="1635646"/>
            <a:ext cx="1656184" cy="1655762"/>
          </a:xfrm>
          <a:prstGeom prst="ellipse">
            <a:avLst/>
          </a:prstGeom>
          <a:solidFill>
            <a:schemeClr val="bg1">
              <a:lumMod val="65000"/>
            </a:schemeClr>
          </a:solidFill>
        </p:spPr>
        <p:txBody>
          <a:bodyPr>
            <a:normAutofit/>
          </a:bodyPr>
          <a:lstStyle>
            <a:lvl1pPr marL="0" indent="0" algn="ctr">
              <a:buNone/>
              <a:defRPr sz="2000">
                <a:solidFill>
                  <a:schemeClr val="tx1">
                    <a:lumMod val="50000"/>
                    <a:lumOff val="50000"/>
                  </a:schemeClr>
                </a:solidFill>
                <a:latin typeface="Helvetica" pitchFamily="50" charset="0"/>
              </a:defRPr>
            </a:lvl1pPr>
          </a:lstStyle>
          <a:p>
            <a:r>
              <a:rPr lang="en-US" dirty="0"/>
              <a:t>Click icon to add picture</a:t>
            </a:r>
            <a:endParaRPr lang="es-SV" dirty="0"/>
          </a:p>
        </p:txBody>
      </p:sp>
      <p:sp>
        <p:nvSpPr>
          <p:cNvPr id="12" name="Picture Placeholder 8"/>
          <p:cNvSpPr>
            <a:spLocks noGrp="1"/>
          </p:cNvSpPr>
          <p:nvPr>
            <p:ph type="pic" sz="quarter" idx="13"/>
          </p:nvPr>
        </p:nvSpPr>
        <p:spPr>
          <a:xfrm>
            <a:off x="7092280" y="1635646"/>
            <a:ext cx="1656184" cy="1655762"/>
          </a:xfrm>
          <a:prstGeom prst="ellipse">
            <a:avLst/>
          </a:prstGeom>
          <a:solidFill>
            <a:schemeClr val="bg1">
              <a:lumMod val="65000"/>
            </a:schemeClr>
          </a:solidFill>
        </p:spPr>
        <p:txBody>
          <a:bodyPr>
            <a:normAutofit/>
          </a:bodyPr>
          <a:lstStyle>
            <a:lvl1pPr marL="0" indent="0" algn="ctr">
              <a:buNone/>
              <a:defRPr sz="2000">
                <a:solidFill>
                  <a:schemeClr val="tx1">
                    <a:lumMod val="50000"/>
                    <a:lumOff val="50000"/>
                  </a:schemeClr>
                </a:solidFill>
                <a:latin typeface="Helvetica" pitchFamily="50" charset="0"/>
              </a:defRPr>
            </a:lvl1pPr>
          </a:lstStyle>
          <a:p>
            <a:r>
              <a:rPr lang="en-US" dirty="0"/>
              <a:t>Click icon to add picture</a:t>
            </a:r>
            <a:endParaRPr lang="es-SV" dirty="0"/>
          </a:p>
        </p:txBody>
      </p:sp>
      <p:sp>
        <p:nvSpPr>
          <p:cNvPr id="13" name="Text Placeholder 10"/>
          <p:cNvSpPr>
            <a:spLocks noGrp="1"/>
          </p:cNvSpPr>
          <p:nvPr>
            <p:ph type="body" sz="quarter" idx="14" hasCustomPrompt="1"/>
          </p:nvPr>
        </p:nvSpPr>
        <p:spPr>
          <a:xfrm>
            <a:off x="1043608" y="3507855"/>
            <a:ext cx="1295375" cy="720080"/>
          </a:xfrm>
        </p:spPr>
        <p:txBody>
          <a:bodyPr>
            <a:normAutofit/>
          </a:bodyPr>
          <a:lstStyle>
            <a:lvl1pPr marL="0" indent="0" algn="ctr">
              <a:buNone/>
              <a:defRPr sz="1400" baseline="0">
                <a:solidFill>
                  <a:srgbClr val="0070C0"/>
                </a:solidFill>
                <a:latin typeface="Helvetica" pitchFamily="50" charset="0"/>
              </a:defRPr>
            </a:lvl1pPr>
          </a:lstStyle>
          <a:p>
            <a:pPr lvl="0"/>
            <a:r>
              <a:rPr lang="es-SV" dirty="0" err="1"/>
              <a:t>Joe</a:t>
            </a:r>
            <a:r>
              <a:rPr lang="es-SV" dirty="0"/>
              <a:t> </a:t>
            </a:r>
            <a:r>
              <a:rPr lang="es-SV" dirty="0" err="1"/>
              <a:t>Doe</a:t>
            </a:r>
            <a:endParaRPr lang="es-SV" dirty="0"/>
          </a:p>
          <a:p>
            <a:pPr lvl="0"/>
            <a:r>
              <a:rPr lang="es-SV" dirty="0"/>
              <a:t>Manager</a:t>
            </a:r>
          </a:p>
        </p:txBody>
      </p:sp>
      <p:sp>
        <p:nvSpPr>
          <p:cNvPr id="14" name="Text Placeholder 10"/>
          <p:cNvSpPr>
            <a:spLocks noGrp="1"/>
          </p:cNvSpPr>
          <p:nvPr>
            <p:ph type="body" sz="quarter" idx="15" hasCustomPrompt="1"/>
          </p:nvPr>
        </p:nvSpPr>
        <p:spPr>
          <a:xfrm>
            <a:off x="3127052" y="3507854"/>
            <a:ext cx="1295375" cy="720080"/>
          </a:xfrm>
        </p:spPr>
        <p:txBody>
          <a:bodyPr>
            <a:noAutofit/>
          </a:bodyPr>
          <a:lstStyle>
            <a:lvl1pPr marL="0" indent="0" algn="ctr">
              <a:buNone/>
              <a:defRPr sz="1400" baseline="0">
                <a:solidFill>
                  <a:srgbClr val="0070C0"/>
                </a:solidFill>
                <a:latin typeface="Helvetica" pitchFamily="50" charset="0"/>
              </a:defRPr>
            </a:lvl1pPr>
          </a:lstStyle>
          <a:p>
            <a:pPr lvl="0"/>
            <a:r>
              <a:rPr lang="es-SV" dirty="0" err="1"/>
              <a:t>Joe</a:t>
            </a:r>
            <a:r>
              <a:rPr lang="es-SV" dirty="0"/>
              <a:t> </a:t>
            </a:r>
            <a:r>
              <a:rPr lang="es-SV" dirty="0" err="1"/>
              <a:t>Doe</a:t>
            </a:r>
            <a:endParaRPr lang="es-SV" dirty="0"/>
          </a:p>
          <a:p>
            <a:pPr lvl="0"/>
            <a:r>
              <a:rPr lang="es-SV" dirty="0"/>
              <a:t>Manager</a:t>
            </a:r>
          </a:p>
        </p:txBody>
      </p:sp>
      <p:sp>
        <p:nvSpPr>
          <p:cNvPr id="15" name="Text Placeholder 10"/>
          <p:cNvSpPr>
            <a:spLocks noGrp="1"/>
          </p:cNvSpPr>
          <p:nvPr>
            <p:ph type="body" sz="quarter" idx="16" hasCustomPrompt="1"/>
          </p:nvPr>
        </p:nvSpPr>
        <p:spPr>
          <a:xfrm>
            <a:off x="5148064" y="3507855"/>
            <a:ext cx="1295375" cy="720080"/>
          </a:xfrm>
        </p:spPr>
        <p:txBody>
          <a:bodyPr>
            <a:noAutofit/>
          </a:bodyPr>
          <a:lstStyle>
            <a:lvl1pPr marL="0" indent="0" algn="ctr">
              <a:buNone/>
              <a:defRPr sz="1400" baseline="0">
                <a:solidFill>
                  <a:srgbClr val="0070C0"/>
                </a:solidFill>
                <a:latin typeface="Helvetica" pitchFamily="50" charset="0"/>
              </a:defRPr>
            </a:lvl1pPr>
          </a:lstStyle>
          <a:p>
            <a:pPr lvl="0"/>
            <a:r>
              <a:rPr lang="es-SV" dirty="0" err="1"/>
              <a:t>Joe</a:t>
            </a:r>
            <a:r>
              <a:rPr lang="es-SV" dirty="0"/>
              <a:t> </a:t>
            </a:r>
            <a:r>
              <a:rPr lang="es-SV" dirty="0" err="1"/>
              <a:t>Doe</a:t>
            </a:r>
            <a:endParaRPr lang="es-SV" dirty="0"/>
          </a:p>
          <a:p>
            <a:pPr lvl="0"/>
            <a:r>
              <a:rPr lang="es-SV" dirty="0"/>
              <a:t>Manager</a:t>
            </a:r>
          </a:p>
        </p:txBody>
      </p:sp>
      <p:sp>
        <p:nvSpPr>
          <p:cNvPr id="16" name="Text Placeholder 10"/>
          <p:cNvSpPr>
            <a:spLocks noGrp="1"/>
          </p:cNvSpPr>
          <p:nvPr>
            <p:ph type="body" sz="quarter" idx="17" hasCustomPrompt="1"/>
          </p:nvPr>
        </p:nvSpPr>
        <p:spPr>
          <a:xfrm>
            <a:off x="7308304" y="3507854"/>
            <a:ext cx="1295375" cy="720080"/>
          </a:xfrm>
        </p:spPr>
        <p:txBody>
          <a:bodyPr>
            <a:noAutofit/>
          </a:bodyPr>
          <a:lstStyle>
            <a:lvl1pPr marL="0" indent="0" algn="ctr">
              <a:buNone/>
              <a:defRPr sz="1400" baseline="0">
                <a:solidFill>
                  <a:srgbClr val="0070C0"/>
                </a:solidFill>
                <a:latin typeface="Helvetica" pitchFamily="50" charset="0"/>
              </a:defRPr>
            </a:lvl1pPr>
          </a:lstStyle>
          <a:p>
            <a:pPr lvl="0"/>
            <a:r>
              <a:rPr lang="es-SV" dirty="0" err="1"/>
              <a:t>Joe</a:t>
            </a:r>
            <a:r>
              <a:rPr lang="es-SV" dirty="0"/>
              <a:t> </a:t>
            </a:r>
            <a:r>
              <a:rPr lang="es-SV" dirty="0" err="1"/>
              <a:t>Doe</a:t>
            </a:r>
            <a:endParaRPr lang="es-SV" dirty="0"/>
          </a:p>
          <a:p>
            <a:pPr lvl="0"/>
            <a:r>
              <a:rPr lang="es-SV" dirty="0"/>
              <a:t>Manager</a:t>
            </a:r>
          </a:p>
        </p:txBody>
      </p:sp>
    </p:spTree>
    <p:extLst>
      <p:ext uri="{BB962C8B-B14F-4D97-AF65-F5344CB8AC3E}">
        <p14:creationId xmlns:p14="http://schemas.microsoft.com/office/powerpoint/2010/main" val="2251753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745232" y="843161"/>
            <a:ext cx="6059016" cy="857250"/>
          </a:xfrm>
        </p:spPr>
        <p:txBody>
          <a:bodyPr/>
          <a:lstStyle>
            <a:lvl1pPr marL="0" marR="0" indent="0" algn="l" defTabSz="914400" rtl="0" eaLnBrk="1" fontAlgn="auto" latinLnBrk="0" hangingPunct="1">
              <a:lnSpc>
                <a:spcPct val="100000"/>
              </a:lnSpc>
              <a:spcBef>
                <a:spcPct val="0"/>
              </a:spcBef>
              <a:spcAft>
                <a:spcPts val="0"/>
              </a:spcAft>
              <a:buClrTx/>
              <a:buSzTx/>
              <a:buFontTx/>
              <a:buNone/>
              <a:tabLst/>
              <a:defRPr sz="4400"/>
            </a:lvl1pPr>
          </a:lstStyle>
          <a:p>
            <a:r>
              <a:rPr lang="es-SV" sz="4800" dirty="0" err="1">
                <a:solidFill>
                  <a:srgbClr val="0070C0"/>
                </a:solidFill>
                <a:latin typeface="Helvetica" pitchFamily="50" charset="0"/>
              </a:rPr>
              <a:t>Welcome</a:t>
            </a:r>
            <a:r>
              <a:rPr lang="es-SV" sz="4800" dirty="0">
                <a:solidFill>
                  <a:srgbClr val="0070C0"/>
                </a:solidFill>
                <a:latin typeface="Helvetica" pitchFamily="50" charset="0"/>
              </a:rPr>
              <a:t> </a:t>
            </a:r>
            <a:r>
              <a:rPr lang="es-SV" sz="4800" dirty="0" err="1">
                <a:solidFill>
                  <a:srgbClr val="0070C0"/>
                </a:solidFill>
                <a:latin typeface="Helvetica" pitchFamily="50" charset="0"/>
              </a:rPr>
              <a:t>Message</a:t>
            </a:r>
            <a:endParaRPr lang="es-SV" dirty="0"/>
          </a:p>
        </p:txBody>
      </p:sp>
      <p:sp>
        <p:nvSpPr>
          <p:cNvPr id="11" name="Text Placeholder 10"/>
          <p:cNvSpPr>
            <a:spLocks noGrp="1"/>
          </p:cNvSpPr>
          <p:nvPr>
            <p:ph type="body" sz="quarter" idx="10" hasCustomPrompt="1"/>
          </p:nvPr>
        </p:nvSpPr>
        <p:spPr>
          <a:xfrm>
            <a:off x="756345" y="2211313"/>
            <a:ext cx="4175695" cy="1800597"/>
          </a:xfrm>
        </p:spPr>
        <p:txBody>
          <a:bodyPr/>
          <a:lstStyle>
            <a:lvl1pPr marL="0" indent="0" algn="just">
              <a:buNone/>
              <a:defRPr sz="3200"/>
            </a:lvl1pPr>
          </a:lstStyle>
          <a:p>
            <a:pPr lvl="0"/>
            <a:r>
              <a:rPr lang="en-US" sz="1800" dirty="0">
                <a:solidFill>
                  <a:srgbClr val="0070C0"/>
                </a:solidFill>
                <a:latin typeface="Helvetica LT Std Cond" pitchFamily="34" charset="0"/>
              </a:rPr>
              <a:t>Lorem Ipsum is simply dummy text of the printing and typesetting industry. Lorem Ipsum has been the industry's standard dummy text ever since the 1500s, when an unknown printer took a galley of type and scrambled it to make a type specimen book.</a:t>
            </a:r>
            <a:endParaRPr lang="es-SV" dirty="0"/>
          </a:p>
        </p:txBody>
      </p:sp>
    </p:spTree>
    <p:extLst>
      <p:ext uri="{BB962C8B-B14F-4D97-AF65-F5344CB8AC3E}">
        <p14:creationId xmlns:p14="http://schemas.microsoft.com/office/powerpoint/2010/main" val="3089565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Double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s-SV"/>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Tree>
    <p:extLst>
      <p:ext uri="{BB962C8B-B14F-4D97-AF65-F5344CB8AC3E}">
        <p14:creationId xmlns:p14="http://schemas.microsoft.com/office/powerpoint/2010/main" val="2575263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ngle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s-SV"/>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814724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Tree>
    <p:extLst>
      <p:ext uri="{BB962C8B-B14F-4D97-AF65-F5344CB8AC3E}">
        <p14:creationId xmlns:p14="http://schemas.microsoft.com/office/powerpoint/2010/main" val="3709991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71821-59AA-400E-9130-AC33C4FA546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42948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8671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51470"/>
            <a:ext cx="3851920" cy="4823743"/>
          </a:xfrm>
        </p:spPr>
        <p:txBody>
          <a:bodyPr/>
          <a:lstStyle/>
          <a:p>
            <a:r>
              <a:rPr lang="en-US" dirty="0"/>
              <a:t>Click icon to add picture</a:t>
            </a:r>
            <a:endParaRPr lang="es-SV" dirty="0"/>
          </a:p>
        </p:txBody>
      </p:sp>
      <p:sp>
        <p:nvSpPr>
          <p:cNvPr id="4" name="Text Placeholder 3">
            <a:extLst>
              <a:ext uri="{FF2B5EF4-FFF2-40B4-BE49-F238E27FC236}">
                <a16:creationId xmlns:a16="http://schemas.microsoft.com/office/drawing/2014/main" id="{3E57E2BF-E97E-4159-8270-6BBC942C2436}"/>
              </a:ext>
            </a:extLst>
          </p:cNvPr>
          <p:cNvSpPr>
            <a:spLocks noGrp="1"/>
          </p:cNvSpPr>
          <p:nvPr>
            <p:ph type="body" sz="quarter" idx="11"/>
          </p:nvPr>
        </p:nvSpPr>
        <p:spPr>
          <a:xfrm>
            <a:off x="4067944" y="915566"/>
            <a:ext cx="4248150" cy="38156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64A6B373-4C7A-49F4-B946-661D0671A12B}"/>
              </a:ext>
            </a:extLst>
          </p:cNvPr>
          <p:cNvSpPr>
            <a:spLocks noGrp="1"/>
          </p:cNvSpPr>
          <p:nvPr>
            <p:ph type="title" hasCustomPrompt="1"/>
          </p:nvPr>
        </p:nvSpPr>
        <p:spPr>
          <a:xfrm>
            <a:off x="4067944" y="205979"/>
            <a:ext cx="4618856" cy="709587"/>
          </a:xfrm>
        </p:spPr>
        <p:txBody>
          <a:bodyPr/>
          <a:lstStyle>
            <a:lvl1pPr>
              <a:defRPr/>
            </a:lvl1pPr>
          </a:lstStyle>
          <a:p>
            <a:r>
              <a:rPr lang="en-US" dirty="0"/>
              <a:t>Click to edit Title</a:t>
            </a:r>
          </a:p>
        </p:txBody>
      </p:sp>
    </p:spTree>
    <p:extLst>
      <p:ext uri="{BB962C8B-B14F-4D97-AF65-F5344CB8AC3E}">
        <p14:creationId xmlns:p14="http://schemas.microsoft.com/office/powerpoint/2010/main" val="1074034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s-SV"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dirty="0"/>
          </a:p>
        </p:txBody>
      </p:sp>
      <p:pic>
        <p:nvPicPr>
          <p:cNvPr id="1026" name="Picture 2" descr="C:\Users\sari\Desktop\CA2E - Conference Template - John Rhodes-18.png"/>
          <p:cNvPicPr>
            <a:picLocks noChangeAspect="1" noChangeArrowheads="1"/>
          </p:cNvPicPr>
          <p:nvPr userDrawn="1"/>
        </p:nvPicPr>
        <p:blipFill>
          <a:blip r:embed="rId13"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0" y="4693864"/>
            <a:ext cx="9144000" cy="449636"/>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5"/>
          <p:cNvSpPr txBox="1">
            <a:spLocks/>
          </p:cNvSpPr>
          <p:nvPr userDrawn="1"/>
        </p:nvSpPr>
        <p:spPr>
          <a:xfrm>
            <a:off x="8610600" y="4800599"/>
            <a:ext cx="457200" cy="273844"/>
          </a:xfrm>
          <a:prstGeom prst="rect">
            <a:avLst/>
          </a:prstGeom>
        </p:spPr>
        <p:txBody>
          <a:bodyPr/>
          <a:lst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B940AC-8159-44BE-A11C-382E34B892FD}" type="slidenum">
              <a:rPr lang="es-SV" sz="1400" smtClean="0">
                <a:solidFill>
                  <a:schemeClr val="bg1"/>
                </a:solidFill>
                <a:latin typeface="Helvetica" pitchFamily="50" charset="0"/>
              </a:rPr>
              <a:pPr/>
              <a:t>‹#›</a:t>
            </a:fld>
            <a:endParaRPr lang="es-SV" sz="1400" dirty="0">
              <a:solidFill>
                <a:schemeClr val="bg1"/>
              </a:solidFill>
              <a:latin typeface="Helvetica" pitchFamily="50" charset="0"/>
            </a:endParaRPr>
          </a:p>
        </p:txBody>
      </p:sp>
      <p:sp>
        <p:nvSpPr>
          <p:cNvPr id="7" name="TextBox 6">
            <a:extLst>
              <a:ext uri="{FF2B5EF4-FFF2-40B4-BE49-F238E27FC236}">
                <a16:creationId xmlns:a16="http://schemas.microsoft.com/office/drawing/2014/main" id="{CA71B82C-1456-4441-BBD8-05778335B557}"/>
              </a:ext>
            </a:extLst>
          </p:cNvPr>
          <p:cNvSpPr txBox="1"/>
          <p:nvPr userDrawn="1"/>
        </p:nvSpPr>
        <p:spPr>
          <a:xfrm>
            <a:off x="0" y="4897279"/>
            <a:ext cx="8610600" cy="246221"/>
          </a:xfrm>
          <a:prstGeom prst="rect">
            <a:avLst/>
          </a:prstGeom>
          <a:solidFill>
            <a:srgbClr val="4B1B1B"/>
          </a:solidFill>
        </p:spPr>
        <p:txBody>
          <a:bodyPr wrap="square" rtlCol="0">
            <a:spAutoFit/>
          </a:bodyPr>
          <a:lstStyle/>
          <a:p>
            <a:pPr algn="r"/>
            <a:r>
              <a:rPr lang="en-US" sz="1000" dirty="0">
                <a:solidFill>
                  <a:schemeClr val="accent2">
                    <a:lumMod val="60000"/>
                    <a:lumOff val="40000"/>
                  </a:schemeClr>
                </a:solidFill>
              </a:rPr>
              <a:t>11</a:t>
            </a:r>
            <a:r>
              <a:rPr lang="en-US" sz="1000" baseline="30000" dirty="0">
                <a:solidFill>
                  <a:schemeClr val="accent2">
                    <a:lumMod val="60000"/>
                    <a:lumOff val="40000"/>
                  </a:schemeClr>
                </a:solidFill>
              </a:rPr>
              <a:t>th</a:t>
            </a:r>
            <a:r>
              <a:rPr lang="en-US" sz="1000" dirty="0">
                <a:solidFill>
                  <a:schemeClr val="accent2">
                    <a:lumMod val="60000"/>
                    <a:lumOff val="40000"/>
                  </a:schemeClr>
                </a:solidFill>
              </a:rPr>
              <a:t> CA 2E/CA PLEX WORLDWIDE DEVELOPER CONFERENCE</a:t>
            </a:r>
          </a:p>
        </p:txBody>
      </p:sp>
    </p:spTree>
    <p:extLst>
      <p:ext uri="{BB962C8B-B14F-4D97-AF65-F5344CB8AC3E}">
        <p14:creationId xmlns:p14="http://schemas.microsoft.com/office/powerpoint/2010/main" val="3190467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6" r:id="rId4"/>
    <p:sldLayoutId id="2147483653" r:id="rId5"/>
    <p:sldLayoutId id="2147483663" r:id="rId6"/>
    <p:sldLayoutId id="2147483665" r:id="rId7"/>
    <p:sldLayoutId id="2147483652" r:id="rId8"/>
    <p:sldLayoutId id="2147483658" r:id="rId9"/>
    <p:sldLayoutId id="2147483664" r:id="rId10"/>
    <p:sldLayoutId id="2147483662"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3.jpg"/><Relationship Id="rId3" Type="http://schemas.openxmlformats.org/officeDocument/2006/relationships/image" Target="../media/image5.png"/><Relationship Id="rId7" Type="http://schemas.openxmlformats.org/officeDocument/2006/relationships/image" Target="../media/image8.png"/><Relationship Id="rId12" Type="http://schemas.openxmlformats.org/officeDocument/2006/relationships/image" Target="../media/image12.png"/><Relationship Id="rId2" Type="http://schemas.openxmlformats.org/officeDocument/2006/relationships/image" Target="../media/image2.jpg"/><Relationship Id="rId16" Type="http://schemas.openxmlformats.org/officeDocument/2006/relationships/image" Target="../media/image15.jpeg"/><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11.png"/><Relationship Id="rId5" Type="http://schemas.openxmlformats.org/officeDocument/2006/relationships/image" Target="../media/image7.png"/><Relationship Id="rId15" Type="http://schemas.openxmlformats.org/officeDocument/2006/relationships/image" Target="../media/image14.png"/><Relationship Id="rId10"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image" Target="../media/image9.png"/><Relationship Id="rId14" Type="http://schemas.openxmlformats.org/officeDocument/2006/relationships/hyperlink" Target="https://www.abacusllc.com/" TargetMode="External"/></Relationships>
</file>

<file path=ppt/slides/_rels/slide10.xml.rels><?xml version="1.0" encoding="UTF-8" standalone="yes"?>
<Relationships xmlns="http://schemas.openxmlformats.org/package/2006/relationships"><Relationship Id="rId2" Type="http://schemas.openxmlformats.org/officeDocument/2006/relationships/hyperlink" Target="http://youribmilpargoeshere:2001/HTTPAdmin"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1.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communities.ca.com/thread/241732934" TargetMode="External"/><Relationship Id="rId2" Type="http://schemas.openxmlformats.org/officeDocument/2006/relationships/hyperlink" Target="http://www.scottklement.com/presentations/Providing%20RPG%20Web%20Services%20on%20IBM%20i.pdf"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6000" r="-26000"/>
          </a:stretch>
        </a:blipFill>
        <a:effectLst/>
      </p:bgPr>
    </p:bg>
    <p:spTree>
      <p:nvGrpSpPr>
        <p:cNvPr id="1" name=""/>
        <p:cNvGrpSpPr/>
        <p:nvPr/>
      </p:nvGrpSpPr>
      <p:grpSpPr>
        <a:xfrm>
          <a:off x="0" y="0"/>
          <a:ext cx="0" cy="0"/>
          <a:chOff x="0" y="0"/>
          <a:chExt cx="0" cy="0"/>
        </a:xfrm>
      </p:grpSpPr>
      <p:sp>
        <p:nvSpPr>
          <p:cNvPr id="4" name="Subtitle 2"/>
          <p:cNvSpPr txBox="1">
            <a:spLocks/>
          </p:cNvSpPr>
          <p:nvPr/>
        </p:nvSpPr>
        <p:spPr>
          <a:xfrm>
            <a:off x="401877" y="1260439"/>
            <a:ext cx="5410200" cy="930311"/>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2800" dirty="0">
                <a:solidFill>
                  <a:schemeClr val="bg1">
                    <a:lumMod val="85000"/>
                  </a:schemeClr>
                </a:solidFill>
                <a:latin typeface="Helvetica LT Std Cond" pitchFamily="34" charset="0"/>
              </a:rPr>
              <a:t>Using Integrated Web Services (IWS) on the IBM </a:t>
            </a:r>
            <a:r>
              <a:rPr lang="en-US" sz="2800" dirty="0" err="1">
                <a:solidFill>
                  <a:schemeClr val="bg1">
                    <a:lumMod val="85000"/>
                  </a:schemeClr>
                </a:solidFill>
                <a:latin typeface="Helvetica LT Std Cond" pitchFamily="34" charset="0"/>
              </a:rPr>
              <a:t>i</a:t>
            </a:r>
            <a:endParaRPr lang="en-US" sz="2800" dirty="0">
              <a:solidFill>
                <a:schemeClr val="bg1">
                  <a:lumMod val="85000"/>
                </a:schemeClr>
              </a:solidFill>
              <a:latin typeface="Helvetica LT Std Cond" pitchFamily="34" charset="0"/>
            </a:endParaRPr>
          </a:p>
          <a:p>
            <a:endParaRPr lang="en-US" dirty="0"/>
          </a:p>
        </p:txBody>
      </p:sp>
      <p:sp>
        <p:nvSpPr>
          <p:cNvPr id="5" name="Title 1"/>
          <p:cNvSpPr txBox="1">
            <a:spLocks/>
          </p:cNvSpPr>
          <p:nvPr/>
        </p:nvSpPr>
        <p:spPr>
          <a:xfrm>
            <a:off x="386887" y="512669"/>
            <a:ext cx="5898149" cy="747770"/>
          </a:xfrm>
          <a:prstGeom prst="rect">
            <a:avLst/>
          </a:prstGeom>
        </p:spPr>
        <p:txBody>
          <a:bodyPr/>
          <a:lstStyle>
            <a:lvl1pPr marL="0" marR="0" indent="0" algn="l" defTabSz="914400" rtl="0" eaLnBrk="1" fontAlgn="auto" latinLnBrk="0" hangingPunct="1">
              <a:lnSpc>
                <a:spcPct val="100000"/>
              </a:lnSpc>
              <a:spcBef>
                <a:spcPct val="0"/>
              </a:spcBef>
              <a:spcAft>
                <a:spcPts val="0"/>
              </a:spcAft>
              <a:buClrTx/>
              <a:buSzTx/>
              <a:buFontTx/>
              <a:buNone/>
              <a:tabLst/>
              <a:defRPr sz="4400" kern="1200">
                <a:solidFill>
                  <a:schemeClr val="tx1"/>
                </a:solidFill>
                <a:latin typeface="+mj-lt"/>
                <a:ea typeface="+mj-ea"/>
                <a:cs typeface="+mj-cs"/>
              </a:defRPr>
            </a:lvl1pPr>
          </a:lstStyle>
          <a:p>
            <a:r>
              <a:rPr lang="en-US" sz="4800" dirty="0">
                <a:solidFill>
                  <a:schemeClr val="bg1"/>
                </a:solidFill>
                <a:latin typeface="Helvetica" pitchFamily="50" charset="0"/>
              </a:rPr>
              <a:t>SQL REST Services</a:t>
            </a:r>
            <a:endParaRPr lang="en-US" dirty="0"/>
          </a:p>
        </p:txBody>
      </p:sp>
      <p:pic>
        <p:nvPicPr>
          <p:cNvPr id="6" name="Picture 6" descr="C:\Users\sari\Desktop\axonivy-logo-dev.png"/>
          <p:cNvPicPr>
            <a:picLocks noChangeAspect="1" noChangeArrowheads="1"/>
          </p:cNvPicPr>
          <p:nvPr/>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a:off x="4823391" y="4096573"/>
            <a:ext cx="1181695" cy="32459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C:\Users\sari\Desktop\logo-headline_2x.png"/>
          <p:cNvPicPr>
            <a:picLocks noChangeAspect="1" noChangeArrowheads="1"/>
          </p:cNvPicPr>
          <p:nvPr/>
        </p:nvPicPr>
        <p:blipFill rotWithShape="1">
          <a:blip r:embed="rId4" cstate="print">
            <a:biLevel thresh="25000"/>
            <a:extLst>
              <a:ext uri="{28A0092B-C50C-407E-A947-70E740481C1C}">
                <a14:useLocalDpi xmlns:a14="http://schemas.microsoft.com/office/drawing/2010/main" val="0"/>
              </a:ext>
            </a:extLst>
          </a:blip>
          <a:srcRect r="32544"/>
          <a:stretch/>
        </p:blipFill>
        <p:spPr bwMode="auto">
          <a:xfrm>
            <a:off x="1758164" y="4058211"/>
            <a:ext cx="1255198" cy="3117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9" descr="C:\Users\sari\Desktop\HawkBridge-logo.gif"/>
          <p:cNvPicPr>
            <a:picLocks noChangeAspect="1" noChangeArrowheads="1"/>
          </p:cNvPicPr>
          <p:nvPr/>
        </p:nvPicPr>
        <p:blipFill>
          <a:blip r:embed="rId5">
            <a:biLevel thresh="7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337668" y="3931887"/>
            <a:ext cx="1033932" cy="38553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C:\Users\sari\Desktop\VendorLogo-CA-NEW.png"/>
          <p:cNvPicPr>
            <a:picLocks noChangeAspect="1" noChangeArrowheads="1"/>
          </p:cNvPicPr>
          <p:nvPr/>
        </p:nvPicPr>
        <p:blipFill>
          <a:blip r:embed="rId7" cstate="print">
            <a:extLst>
              <a:ext uri="{BEBA8EAE-BF5A-486C-A8C5-ECC9F3942E4B}">
                <a14:imgProps xmlns:a14="http://schemas.microsoft.com/office/drawing/2010/main">
                  <a14:imgLayer r:embed="rId8">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4337775" y="3193768"/>
            <a:ext cx="1588645" cy="52594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2" descr="https://plex2e.com/conference/wp-content/uploads/2015/02/CMF_logo_color-1.png"/>
          <p:cNvPicPr>
            <a:picLocks noChangeAspect="1" noChangeArrowheads="1"/>
          </p:cNvPicPr>
          <p:nvPr/>
        </p:nvPicPr>
        <p:blipFill>
          <a:blip r:embed="rId9" cstate="print">
            <a:biLevel thresh="50000"/>
            <a:extLst>
              <a:ext uri="{28A0092B-C50C-407E-A947-70E740481C1C}">
                <a14:useLocalDpi xmlns:a14="http://schemas.microsoft.com/office/drawing/2010/main" val="0"/>
              </a:ext>
            </a:extLst>
          </a:blip>
          <a:srcRect/>
          <a:stretch>
            <a:fillRect/>
          </a:stretch>
        </p:blipFill>
        <p:spPr bwMode="auto">
          <a:xfrm>
            <a:off x="2371908" y="3188804"/>
            <a:ext cx="1588645" cy="62411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A picture containing drawing&#10;&#10;Description automatically generated">
            <a:extLst>
              <a:ext uri="{FF2B5EF4-FFF2-40B4-BE49-F238E27FC236}">
                <a16:creationId xmlns:a16="http://schemas.microsoft.com/office/drawing/2014/main" id="{9F6446CE-F4E3-0843-9E8B-CA3BF9B2CAA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498978" y="4070597"/>
            <a:ext cx="838797" cy="311765"/>
          </a:xfrm>
          <a:prstGeom prst="rect">
            <a:avLst/>
          </a:prstGeom>
        </p:spPr>
      </p:pic>
      <p:pic>
        <p:nvPicPr>
          <p:cNvPr id="19" name="Picture 18" descr="Logo&#10;&#10;Description automatically generated">
            <a:extLst>
              <a:ext uri="{FF2B5EF4-FFF2-40B4-BE49-F238E27FC236}">
                <a16:creationId xmlns:a16="http://schemas.microsoft.com/office/drawing/2014/main" id="{AA4995F7-2023-B940-8690-DE0DA92DD57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175519" y="3188803"/>
            <a:ext cx="1719854" cy="624112"/>
          </a:xfrm>
          <a:prstGeom prst="rect">
            <a:avLst/>
          </a:prstGeom>
        </p:spPr>
      </p:pic>
      <p:pic>
        <p:nvPicPr>
          <p:cNvPr id="23" name="Picture 22">
            <a:extLst>
              <a:ext uri="{FF2B5EF4-FFF2-40B4-BE49-F238E27FC236}">
                <a16:creationId xmlns:a16="http://schemas.microsoft.com/office/drawing/2014/main" id="{E9B81171-9F7B-7A4F-9FDD-445482F89F5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285036" y="4011827"/>
            <a:ext cx="725364" cy="429304"/>
          </a:xfrm>
          <a:prstGeom prst="rect">
            <a:avLst/>
          </a:prstGeom>
        </p:spPr>
      </p:pic>
      <p:pic>
        <p:nvPicPr>
          <p:cNvPr id="13" name="Picture 12" descr="Logo&#10;&#10;Description automatically generated">
            <a:extLst>
              <a:ext uri="{FF2B5EF4-FFF2-40B4-BE49-F238E27FC236}">
                <a16:creationId xmlns:a16="http://schemas.microsoft.com/office/drawing/2014/main" id="{336B5541-1841-0B4B-ACA4-5C25E454CEC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629751" y="274650"/>
            <a:ext cx="2129077" cy="1383900"/>
          </a:xfrm>
          <a:prstGeom prst="rect">
            <a:avLst/>
          </a:prstGeom>
        </p:spPr>
      </p:pic>
      <p:pic>
        <p:nvPicPr>
          <p:cNvPr id="1026" name="Picture 2" descr="Group 177">
            <a:hlinkClick r:id="rId14"/>
            <a:extLst>
              <a:ext uri="{FF2B5EF4-FFF2-40B4-BE49-F238E27FC236}">
                <a16:creationId xmlns:a16="http://schemas.microsoft.com/office/drawing/2014/main" id="{D4D26C38-D132-834B-946B-D23E2096E9B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6887" y="3283398"/>
            <a:ext cx="1670513" cy="5996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0999D468-D72C-ED4B-BB5C-678D0FEAC046}"/>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290350" y="3924165"/>
            <a:ext cx="1033932" cy="516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6684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C7288-C888-48CE-AC4F-D1B8B9D084D7}"/>
              </a:ext>
            </a:extLst>
          </p:cNvPr>
          <p:cNvSpPr>
            <a:spLocks noGrp="1"/>
          </p:cNvSpPr>
          <p:nvPr>
            <p:ph type="title"/>
          </p:nvPr>
        </p:nvSpPr>
        <p:spPr/>
        <p:txBody>
          <a:bodyPr/>
          <a:lstStyle/>
          <a:p>
            <a:r>
              <a:rPr lang="en-US" dirty="0"/>
              <a:t>Demo</a:t>
            </a:r>
          </a:p>
        </p:txBody>
      </p:sp>
      <p:sp>
        <p:nvSpPr>
          <p:cNvPr id="3" name="Text Placeholder 2">
            <a:extLst>
              <a:ext uri="{FF2B5EF4-FFF2-40B4-BE49-F238E27FC236}">
                <a16:creationId xmlns:a16="http://schemas.microsoft.com/office/drawing/2014/main" id="{2E56153E-68E8-4C7A-B9A5-989816279C06}"/>
              </a:ext>
            </a:extLst>
          </p:cNvPr>
          <p:cNvSpPr>
            <a:spLocks noGrp="1"/>
          </p:cNvSpPr>
          <p:nvPr>
            <p:ph type="body" idx="1"/>
          </p:nvPr>
        </p:nvSpPr>
        <p:spPr>
          <a:xfrm>
            <a:off x="457200" y="1151335"/>
            <a:ext cx="6096000" cy="479822"/>
          </a:xfrm>
        </p:spPr>
        <p:txBody>
          <a:bodyPr>
            <a:normAutofit/>
          </a:bodyPr>
          <a:lstStyle/>
          <a:p>
            <a:r>
              <a:rPr lang="en-US" dirty="0"/>
              <a:t>Create REST Service on IWS using SQL </a:t>
            </a:r>
          </a:p>
        </p:txBody>
      </p:sp>
      <p:sp>
        <p:nvSpPr>
          <p:cNvPr id="4" name="Content Placeholder 3">
            <a:extLst>
              <a:ext uri="{FF2B5EF4-FFF2-40B4-BE49-F238E27FC236}">
                <a16:creationId xmlns:a16="http://schemas.microsoft.com/office/drawing/2014/main" id="{6C6EA8DD-C5BC-44F3-AC61-E87B4D599A83}"/>
              </a:ext>
            </a:extLst>
          </p:cNvPr>
          <p:cNvSpPr>
            <a:spLocks noGrp="1"/>
          </p:cNvSpPr>
          <p:nvPr>
            <p:ph sz="half" idx="2"/>
          </p:nvPr>
        </p:nvSpPr>
        <p:spPr/>
        <p:txBody>
          <a:bodyPr/>
          <a:lstStyle/>
          <a:p>
            <a:r>
              <a:rPr lang="en-US" dirty="0"/>
              <a:t>Access Integrated Web Services</a:t>
            </a:r>
          </a:p>
          <a:p>
            <a:pPr lvl="1"/>
            <a:r>
              <a:rPr lang="en-US" dirty="0">
                <a:hlinkClick r:id="rId2"/>
              </a:rPr>
              <a:t>http://ibmilparname:2001/HTTPAdmin</a:t>
            </a:r>
            <a:endParaRPr lang="en-US" dirty="0"/>
          </a:p>
          <a:p>
            <a:endParaRPr lang="en-US" dirty="0"/>
          </a:p>
          <a:p>
            <a:r>
              <a:rPr lang="en-US" dirty="0"/>
              <a:t>Deploy REST utilizing SQL to fetch data.</a:t>
            </a:r>
          </a:p>
          <a:p>
            <a:endParaRPr lang="en-US" dirty="0"/>
          </a:p>
        </p:txBody>
      </p:sp>
    </p:spTree>
    <p:extLst>
      <p:ext uri="{BB962C8B-B14F-4D97-AF65-F5344CB8AC3E}">
        <p14:creationId xmlns:p14="http://schemas.microsoft.com/office/powerpoint/2010/main" val="1722514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569F445-A58A-4871-82CB-72136E68B062}"/>
              </a:ext>
            </a:extLst>
          </p:cNvPr>
          <p:cNvPicPr>
            <a:picLocks noChangeAspect="1"/>
          </p:cNvPicPr>
          <p:nvPr/>
        </p:nvPicPr>
        <p:blipFill>
          <a:blip r:embed="rId2"/>
          <a:stretch>
            <a:fillRect/>
          </a:stretch>
        </p:blipFill>
        <p:spPr>
          <a:xfrm>
            <a:off x="2204331" y="133350"/>
            <a:ext cx="4735337" cy="4709461"/>
          </a:xfrm>
          <a:prstGeom prst="rect">
            <a:avLst/>
          </a:prstGeom>
        </p:spPr>
      </p:pic>
    </p:spTree>
    <p:extLst>
      <p:ext uri="{BB962C8B-B14F-4D97-AF65-F5344CB8AC3E}">
        <p14:creationId xmlns:p14="http://schemas.microsoft.com/office/powerpoint/2010/main" val="1602740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C7288-C888-48CE-AC4F-D1B8B9D084D7}"/>
              </a:ext>
            </a:extLst>
          </p:cNvPr>
          <p:cNvSpPr>
            <a:spLocks noGrp="1"/>
          </p:cNvSpPr>
          <p:nvPr>
            <p:ph type="title"/>
          </p:nvPr>
        </p:nvSpPr>
        <p:spPr/>
        <p:txBody>
          <a:bodyPr/>
          <a:lstStyle/>
          <a:p>
            <a:r>
              <a:rPr lang="en-US" dirty="0"/>
              <a:t>Demo</a:t>
            </a:r>
          </a:p>
        </p:txBody>
      </p:sp>
      <p:sp>
        <p:nvSpPr>
          <p:cNvPr id="3" name="Text Placeholder 2">
            <a:extLst>
              <a:ext uri="{FF2B5EF4-FFF2-40B4-BE49-F238E27FC236}">
                <a16:creationId xmlns:a16="http://schemas.microsoft.com/office/drawing/2014/main" id="{2E56153E-68E8-4C7A-B9A5-989816279C06}"/>
              </a:ext>
            </a:extLst>
          </p:cNvPr>
          <p:cNvSpPr>
            <a:spLocks noGrp="1"/>
          </p:cNvSpPr>
          <p:nvPr>
            <p:ph type="body" idx="1"/>
          </p:nvPr>
        </p:nvSpPr>
        <p:spPr>
          <a:xfrm>
            <a:off x="457200" y="1151335"/>
            <a:ext cx="7162800" cy="479822"/>
          </a:xfrm>
        </p:spPr>
        <p:txBody>
          <a:bodyPr>
            <a:noAutofit/>
          </a:bodyPr>
          <a:lstStyle/>
          <a:p>
            <a:r>
              <a:rPr lang="en-US" dirty="0"/>
              <a:t>Create REST Service on IWS using SQL with parameters</a:t>
            </a:r>
          </a:p>
        </p:txBody>
      </p:sp>
      <p:sp>
        <p:nvSpPr>
          <p:cNvPr id="4" name="Content Placeholder 3">
            <a:extLst>
              <a:ext uri="{FF2B5EF4-FFF2-40B4-BE49-F238E27FC236}">
                <a16:creationId xmlns:a16="http://schemas.microsoft.com/office/drawing/2014/main" id="{6C6EA8DD-C5BC-44F3-AC61-E87B4D599A83}"/>
              </a:ext>
            </a:extLst>
          </p:cNvPr>
          <p:cNvSpPr>
            <a:spLocks noGrp="1"/>
          </p:cNvSpPr>
          <p:nvPr>
            <p:ph sz="half" idx="2"/>
          </p:nvPr>
        </p:nvSpPr>
        <p:spPr>
          <a:xfrm>
            <a:off x="457200" y="1962149"/>
            <a:ext cx="8147248" cy="2030015"/>
          </a:xfrm>
        </p:spPr>
        <p:txBody>
          <a:bodyPr>
            <a:normAutofit/>
          </a:bodyPr>
          <a:lstStyle/>
          <a:p>
            <a:r>
              <a:rPr lang="en-US" dirty="0"/>
              <a:t>Use ? for parameters in SQL query.</a:t>
            </a:r>
          </a:p>
          <a:p>
            <a:pPr lvl="1"/>
            <a:r>
              <a:rPr lang="en-US" dirty="0"/>
              <a:t>Data type will get picked up by the service wizard.</a:t>
            </a:r>
          </a:p>
          <a:p>
            <a:pPr marL="457200" lvl="1" indent="0">
              <a:buNone/>
            </a:pPr>
            <a:endParaRPr lang="en-US" dirty="0"/>
          </a:p>
          <a:p>
            <a:r>
              <a:rPr lang="en-US" dirty="0"/>
              <a:t>Identify and map parameters.</a:t>
            </a:r>
          </a:p>
          <a:p>
            <a:pPr lvl="1"/>
            <a:endParaRPr lang="en-US" dirty="0"/>
          </a:p>
          <a:p>
            <a:endParaRPr lang="en-US" dirty="0"/>
          </a:p>
          <a:p>
            <a:endParaRPr lang="en-US" dirty="0"/>
          </a:p>
          <a:p>
            <a:endParaRPr lang="en-US" dirty="0"/>
          </a:p>
        </p:txBody>
      </p:sp>
    </p:spTree>
    <p:extLst>
      <p:ext uri="{BB962C8B-B14F-4D97-AF65-F5344CB8AC3E}">
        <p14:creationId xmlns:p14="http://schemas.microsoft.com/office/powerpoint/2010/main" val="1241363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ut Wait Theres More GIFs | Tenor">
            <a:extLst>
              <a:ext uri="{FF2B5EF4-FFF2-40B4-BE49-F238E27FC236}">
                <a16:creationId xmlns:a16="http://schemas.microsoft.com/office/drawing/2014/main" id="{75A06D55-F272-4F51-A2DF-DB3C0DB63285}"/>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184753" y="976312"/>
            <a:ext cx="4774494" cy="3190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0394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A4F71-DA11-4431-982B-90E52233E19B}"/>
              </a:ext>
            </a:extLst>
          </p:cNvPr>
          <p:cNvSpPr>
            <a:spLocks noGrp="1"/>
          </p:cNvSpPr>
          <p:nvPr>
            <p:ph type="title"/>
          </p:nvPr>
        </p:nvSpPr>
        <p:spPr/>
        <p:txBody>
          <a:bodyPr/>
          <a:lstStyle/>
          <a:p>
            <a:r>
              <a:rPr lang="en-US" dirty="0"/>
              <a:t>Demo</a:t>
            </a:r>
          </a:p>
        </p:txBody>
      </p:sp>
      <p:sp>
        <p:nvSpPr>
          <p:cNvPr id="3" name="Text Placeholder 2">
            <a:extLst>
              <a:ext uri="{FF2B5EF4-FFF2-40B4-BE49-F238E27FC236}">
                <a16:creationId xmlns:a16="http://schemas.microsoft.com/office/drawing/2014/main" id="{B9AE83D0-05C8-48CF-A51B-B6ABE218C88F}"/>
              </a:ext>
            </a:extLst>
          </p:cNvPr>
          <p:cNvSpPr>
            <a:spLocks noGrp="1"/>
          </p:cNvSpPr>
          <p:nvPr>
            <p:ph type="body" idx="1"/>
          </p:nvPr>
        </p:nvSpPr>
        <p:spPr>
          <a:xfrm>
            <a:off x="457200" y="1151335"/>
            <a:ext cx="5334000" cy="479822"/>
          </a:xfrm>
        </p:spPr>
        <p:txBody>
          <a:bodyPr>
            <a:normAutofit/>
          </a:bodyPr>
          <a:lstStyle/>
          <a:p>
            <a:r>
              <a:rPr lang="en-US" dirty="0"/>
              <a:t>Stored Procedures as REST Services</a:t>
            </a:r>
          </a:p>
        </p:txBody>
      </p:sp>
      <p:sp>
        <p:nvSpPr>
          <p:cNvPr id="4" name="Content Placeholder 3">
            <a:extLst>
              <a:ext uri="{FF2B5EF4-FFF2-40B4-BE49-F238E27FC236}">
                <a16:creationId xmlns:a16="http://schemas.microsoft.com/office/drawing/2014/main" id="{17D915CD-1B71-4F07-A034-2E19BAF1C24C}"/>
              </a:ext>
            </a:extLst>
          </p:cNvPr>
          <p:cNvSpPr>
            <a:spLocks noGrp="1"/>
          </p:cNvSpPr>
          <p:nvPr>
            <p:ph sz="half" idx="2"/>
          </p:nvPr>
        </p:nvSpPr>
        <p:spPr>
          <a:xfrm>
            <a:off x="457200" y="1964531"/>
            <a:ext cx="8147248" cy="1626394"/>
          </a:xfrm>
        </p:spPr>
        <p:txBody>
          <a:bodyPr/>
          <a:lstStyle/>
          <a:p>
            <a:r>
              <a:rPr lang="en-US" dirty="0"/>
              <a:t>Create stored procedure on IBMi.</a:t>
            </a:r>
          </a:p>
          <a:p>
            <a:endParaRPr lang="en-US" dirty="0"/>
          </a:p>
          <a:p>
            <a:r>
              <a:rPr lang="en-US" dirty="0"/>
              <a:t>Instead of a SQL query, use ‘call’ to execute stored procedure. </a:t>
            </a:r>
          </a:p>
        </p:txBody>
      </p:sp>
    </p:spTree>
    <p:extLst>
      <p:ext uri="{BB962C8B-B14F-4D97-AF65-F5344CB8AC3E}">
        <p14:creationId xmlns:p14="http://schemas.microsoft.com/office/powerpoint/2010/main" val="3145463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6000" r="-26000"/>
          </a:stretch>
        </a:blipFill>
        <a:effectLst/>
      </p:bgPr>
    </p:bg>
    <p:spTree>
      <p:nvGrpSpPr>
        <p:cNvPr id="1" name=""/>
        <p:cNvGrpSpPr/>
        <p:nvPr/>
      </p:nvGrpSpPr>
      <p:grpSpPr>
        <a:xfrm>
          <a:off x="0" y="0"/>
          <a:ext cx="0" cy="0"/>
          <a:chOff x="0" y="0"/>
          <a:chExt cx="0" cy="0"/>
        </a:xfrm>
      </p:grpSpPr>
      <p:pic>
        <p:nvPicPr>
          <p:cNvPr id="5122" name="Picture 2" descr="C:\Users\sari\Desktop\CA2E - Conference Template - John Rhodes-2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2973214"/>
            <a:ext cx="817736" cy="81773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sari\Desktop\CA2E - Conference Template - John Rhodes-2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1982614"/>
            <a:ext cx="817736" cy="81773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381000" y="489171"/>
            <a:ext cx="2667000" cy="949832"/>
          </a:xfrm>
          <a:prstGeom prst="rect">
            <a:avLst/>
          </a:prstGeom>
        </p:spPr>
        <p:txBody>
          <a:bodyPr/>
          <a:lstStyle>
            <a:lvl1pPr marL="0" marR="0" indent="0" algn="l" defTabSz="914400" rtl="0" eaLnBrk="1" fontAlgn="auto" latinLnBrk="0" hangingPunct="1">
              <a:lnSpc>
                <a:spcPct val="100000"/>
              </a:lnSpc>
              <a:spcBef>
                <a:spcPct val="0"/>
              </a:spcBef>
              <a:spcAft>
                <a:spcPts val="0"/>
              </a:spcAft>
              <a:buClrTx/>
              <a:buSzTx/>
              <a:buFontTx/>
              <a:buNone/>
              <a:tabLst/>
              <a:defRPr sz="4400" kern="1200">
                <a:solidFill>
                  <a:schemeClr val="tx1"/>
                </a:solidFill>
                <a:latin typeface="+mj-lt"/>
                <a:ea typeface="+mj-ea"/>
                <a:cs typeface="+mj-cs"/>
              </a:defRPr>
            </a:lvl1pPr>
          </a:lstStyle>
          <a:p>
            <a:r>
              <a:rPr lang="en-US" sz="4800" dirty="0">
                <a:solidFill>
                  <a:schemeClr val="bg1"/>
                </a:solidFill>
                <a:latin typeface="Helvetica" pitchFamily="50" charset="0"/>
              </a:rPr>
              <a:t>Contact</a:t>
            </a:r>
            <a:endParaRPr lang="en-US" dirty="0"/>
          </a:p>
        </p:txBody>
      </p:sp>
      <p:sp>
        <p:nvSpPr>
          <p:cNvPr id="6" name="Subtitle 2"/>
          <p:cNvSpPr txBox="1">
            <a:spLocks/>
          </p:cNvSpPr>
          <p:nvPr/>
        </p:nvSpPr>
        <p:spPr>
          <a:xfrm>
            <a:off x="1679550" y="2146195"/>
            <a:ext cx="5720680" cy="593204"/>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2800" dirty="0">
                <a:solidFill>
                  <a:schemeClr val="bg1"/>
                </a:solidFill>
                <a:latin typeface="Helvetica LT Std Cond" pitchFamily="34" charset="0"/>
              </a:rPr>
              <a:t>+208-475-0931</a:t>
            </a:r>
            <a:endParaRPr lang="es-SV" sz="2800" dirty="0">
              <a:solidFill>
                <a:schemeClr val="bg1"/>
              </a:solidFill>
              <a:latin typeface="Helvetica LT Std Cond" pitchFamily="34" charset="0"/>
            </a:endParaRPr>
          </a:p>
        </p:txBody>
      </p:sp>
      <p:sp>
        <p:nvSpPr>
          <p:cNvPr id="8" name="Subtitle 2"/>
          <p:cNvSpPr txBox="1">
            <a:spLocks/>
          </p:cNvSpPr>
          <p:nvPr/>
        </p:nvSpPr>
        <p:spPr>
          <a:xfrm>
            <a:off x="1679550" y="3085480"/>
            <a:ext cx="5720680" cy="593204"/>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2800" dirty="0">
                <a:solidFill>
                  <a:schemeClr val="bg1"/>
                </a:solidFill>
                <a:latin typeface="Helvetica LT Std Cond" pitchFamily="34" charset="0"/>
              </a:rPr>
              <a:t>rmcbride@unitedheritage.com</a:t>
            </a:r>
            <a:endParaRPr lang="es-SV" sz="2800" dirty="0">
              <a:solidFill>
                <a:schemeClr val="bg1"/>
              </a:solidFill>
              <a:latin typeface="Helvetica LT Std Cond" pitchFamily="34" charset="0"/>
            </a:endParaRPr>
          </a:p>
        </p:txBody>
      </p:sp>
    </p:spTree>
    <p:extLst>
      <p:ext uri="{BB962C8B-B14F-4D97-AF65-F5344CB8AC3E}">
        <p14:creationId xmlns:p14="http://schemas.microsoft.com/office/powerpoint/2010/main" val="1885472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C1166-6CF4-49FF-93F8-858DD3794B10}"/>
              </a:ext>
            </a:extLst>
          </p:cNvPr>
          <p:cNvSpPr txBox="1">
            <a:spLocks/>
          </p:cNvSpPr>
          <p:nvPr/>
        </p:nvSpPr>
        <p:spPr>
          <a:xfrm>
            <a:off x="3009900" y="2096834"/>
            <a:ext cx="3124200" cy="949832"/>
          </a:xfrm>
          <a:prstGeom prst="rect">
            <a:avLst/>
          </a:prstGeom>
        </p:spPr>
        <p:txBody>
          <a:bodyPr/>
          <a:lstStyle>
            <a:lvl1pPr marL="0" marR="0" indent="0" algn="l" defTabSz="914400" rtl="0" eaLnBrk="1" fontAlgn="auto" latinLnBrk="0" hangingPunct="1">
              <a:lnSpc>
                <a:spcPct val="100000"/>
              </a:lnSpc>
              <a:spcBef>
                <a:spcPct val="0"/>
              </a:spcBef>
              <a:spcAft>
                <a:spcPts val="0"/>
              </a:spcAft>
              <a:buClrTx/>
              <a:buSzTx/>
              <a:buFontTx/>
              <a:buNone/>
              <a:tabLst/>
              <a:defRPr sz="4400" kern="1200">
                <a:solidFill>
                  <a:schemeClr val="tx1"/>
                </a:solidFill>
                <a:latin typeface="+mj-lt"/>
                <a:ea typeface="+mj-ea"/>
                <a:cs typeface="+mj-cs"/>
              </a:defRPr>
            </a:lvl1pPr>
          </a:lstStyle>
          <a:p>
            <a:r>
              <a:rPr lang="en-US" sz="4800" dirty="0">
                <a:solidFill>
                  <a:schemeClr val="bg1"/>
                </a:solidFill>
                <a:latin typeface="Helvetica" pitchFamily="50" charset="0"/>
              </a:rPr>
              <a:t>Thank You</a:t>
            </a:r>
            <a:endParaRPr lang="en-US" dirty="0"/>
          </a:p>
        </p:txBody>
      </p:sp>
    </p:spTree>
    <p:extLst>
      <p:ext uri="{BB962C8B-B14F-4D97-AF65-F5344CB8AC3E}">
        <p14:creationId xmlns:p14="http://schemas.microsoft.com/office/powerpoint/2010/main" val="317897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6000" r="-26000"/>
          </a:stretch>
        </a:blipFill>
        <a:effectLst/>
      </p:bgPr>
    </p:bg>
    <p:spTree>
      <p:nvGrpSpPr>
        <p:cNvPr id="1" name=""/>
        <p:cNvGrpSpPr/>
        <p:nvPr/>
      </p:nvGrpSpPr>
      <p:grpSpPr>
        <a:xfrm>
          <a:off x="0" y="0"/>
          <a:ext cx="0" cy="0"/>
          <a:chOff x="0" y="0"/>
          <a:chExt cx="0" cy="0"/>
        </a:xfrm>
      </p:grpSpPr>
      <p:sp>
        <p:nvSpPr>
          <p:cNvPr id="4" name="Title 8"/>
          <p:cNvSpPr>
            <a:spLocks noGrp="1"/>
          </p:cNvSpPr>
          <p:nvPr>
            <p:ph type="title" idx="4294967295"/>
          </p:nvPr>
        </p:nvSpPr>
        <p:spPr>
          <a:xfrm>
            <a:off x="388041" y="514350"/>
            <a:ext cx="6059488" cy="857250"/>
          </a:xfrm>
        </p:spPr>
        <p:txBody>
          <a:bodyPr/>
          <a:lstStyle>
            <a:lvl1pPr marL="0" marR="0" indent="0" algn="l" defTabSz="914400" rtl="0" eaLnBrk="1" fontAlgn="auto" latinLnBrk="0" hangingPunct="1">
              <a:lnSpc>
                <a:spcPct val="100000"/>
              </a:lnSpc>
              <a:spcBef>
                <a:spcPct val="0"/>
              </a:spcBef>
              <a:spcAft>
                <a:spcPts val="0"/>
              </a:spcAft>
              <a:buClrTx/>
              <a:buSzTx/>
              <a:buFontTx/>
              <a:buNone/>
              <a:tabLst/>
              <a:defRPr sz="4400"/>
            </a:lvl1pPr>
          </a:lstStyle>
          <a:p>
            <a:r>
              <a:rPr lang="en-US" sz="4800" dirty="0">
                <a:solidFill>
                  <a:schemeClr val="bg2"/>
                </a:solidFill>
                <a:latin typeface="Helvetica" pitchFamily="50" charset="0"/>
              </a:rPr>
              <a:t>Abstract</a:t>
            </a:r>
            <a:endParaRPr lang="en-US" dirty="0">
              <a:solidFill>
                <a:schemeClr val="bg2"/>
              </a:solidFill>
            </a:endParaRPr>
          </a:p>
        </p:txBody>
      </p:sp>
      <p:sp>
        <p:nvSpPr>
          <p:cNvPr id="5" name="Text Placeholder 10"/>
          <p:cNvSpPr>
            <a:spLocks noGrp="1"/>
          </p:cNvSpPr>
          <p:nvPr>
            <p:ph type="body" sz="quarter" idx="4294967295"/>
          </p:nvPr>
        </p:nvSpPr>
        <p:spPr>
          <a:xfrm>
            <a:off x="388041" y="1428750"/>
            <a:ext cx="7224464" cy="2088232"/>
          </a:xfrm>
        </p:spPr>
        <p:txBody>
          <a:bodyPr>
            <a:noAutofit/>
          </a:bodyPr>
          <a:lstStyle>
            <a:lvl1pPr marL="0" indent="0" algn="just">
              <a:buNone/>
              <a:defRPr sz="3200"/>
            </a:lvl1pPr>
          </a:lstStyle>
          <a:p>
            <a:pPr lvl="0"/>
            <a:r>
              <a:rPr lang="en-US" sz="1600" dirty="0">
                <a:solidFill>
                  <a:schemeClr val="bg1">
                    <a:lumMod val="85000"/>
                  </a:schemeClr>
                </a:solidFill>
                <a:latin typeface="Helvetica LT Std Cond" pitchFamily="34" charset="0"/>
              </a:rPr>
              <a:t>APIs and microservices have become a staple in today’s application development environment.  Unfortunately, for us Plex developers and to a lesser extent 2E developers, how we deliver those services is limited.  This has left us with creating REST services by hand or reluctantly using SOAP.  However, if you are on the IBMi platform, then I have great news for you.  You can create REST services on your IBMi using the included Integrated Web Services (IWS) and SQL.  I’ll show you how quick and easy it is to create and maintain these services that will give you the needed flexibility of web services without the overhead of SOAP. This technique can be used with Plex, 2E, and native programs on IBM </a:t>
            </a:r>
            <a:r>
              <a:rPr lang="en-US" sz="1600" dirty="0" err="1">
                <a:solidFill>
                  <a:schemeClr val="bg1">
                    <a:lumMod val="85000"/>
                  </a:schemeClr>
                </a:solidFill>
                <a:latin typeface="Helvetica LT Std Cond" pitchFamily="34" charset="0"/>
              </a:rPr>
              <a:t>i</a:t>
            </a:r>
            <a:r>
              <a:rPr lang="en-US" sz="1600" dirty="0">
                <a:solidFill>
                  <a:schemeClr val="bg1">
                    <a:lumMod val="85000"/>
                  </a:schemeClr>
                </a:solidFill>
                <a:latin typeface="Helvetica LT Std Cond" pitchFamily="34" charset="0"/>
              </a:rPr>
              <a:t>.</a:t>
            </a:r>
          </a:p>
        </p:txBody>
      </p:sp>
    </p:spTree>
    <p:extLst>
      <p:ext uri="{BB962C8B-B14F-4D97-AF65-F5344CB8AC3E}">
        <p14:creationId xmlns:p14="http://schemas.microsoft.com/office/powerpoint/2010/main" val="481680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6000" r="-26000"/>
          </a:stretch>
        </a:blipFill>
        <a:effectLst/>
      </p:bgPr>
    </p:bg>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1F66C141-DA84-4E0B-8D59-E4C8026D30BA}"/>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15074" r="15074"/>
          <a:stretch>
            <a:fillRect/>
          </a:stretch>
        </p:blipFill>
        <p:spPr>
          <a:xfrm>
            <a:off x="554038" y="1635125"/>
            <a:ext cx="1655762" cy="1655763"/>
          </a:xfrm>
        </p:spPr>
      </p:pic>
      <p:sp>
        <p:nvSpPr>
          <p:cNvPr id="10" name="Text Placeholder 10"/>
          <p:cNvSpPr>
            <a:spLocks noGrp="1"/>
          </p:cNvSpPr>
          <p:nvPr>
            <p:ph type="body" sz="quarter" idx="14"/>
          </p:nvPr>
        </p:nvSpPr>
        <p:spPr>
          <a:xfrm>
            <a:off x="200819" y="3486150"/>
            <a:ext cx="2362200" cy="720080"/>
          </a:xfrm>
        </p:spPr>
        <p:txBody>
          <a:bodyPr>
            <a:normAutofit fontScale="85000" lnSpcReduction="10000"/>
          </a:bodyPr>
          <a:lstStyle>
            <a:lvl1pPr marL="0" indent="0" algn="ctr">
              <a:buNone/>
              <a:defRPr sz="1400" baseline="0">
                <a:solidFill>
                  <a:srgbClr val="0070C0"/>
                </a:solidFill>
                <a:latin typeface="Helvetica" pitchFamily="50" charset="0"/>
              </a:defRPr>
            </a:lvl1pPr>
          </a:lstStyle>
          <a:p>
            <a:pPr lvl="0"/>
            <a:r>
              <a:rPr lang="es-SV" dirty="0">
                <a:solidFill>
                  <a:schemeClr val="bg1">
                    <a:lumMod val="85000"/>
                  </a:schemeClr>
                </a:solidFill>
              </a:rPr>
              <a:t>Rob McBride</a:t>
            </a:r>
          </a:p>
          <a:p>
            <a:pPr lvl="0"/>
            <a:r>
              <a:rPr lang="es-SV" dirty="0">
                <a:solidFill>
                  <a:schemeClr val="bg1">
                    <a:lumMod val="85000"/>
                  </a:schemeClr>
                </a:solidFill>
              </a:rPr>
              <a:t>Director, Software </a:t>
            </a:r>
            <a:r>
              <a:rPr lang="en-US" dirty="0">
                <a:solidFill>
                  <a:schemeClr val="bg1">
                    <a:lumMod val="85000"/>
                  </a:schemeClr>
                </a:solidFill>
              </a:rPr>
              <a:t>Development</a:t>
            </a:r>
            <a:br>
              <a:rPr lang="es-SV" dirty="0">
                <a:solidFill>
                  <a:schemeClr val="bg1">
                    <a:lumMod val="85000"/>
                  </a:schemeClr>
                </a:solidFill>
              </a:rPr>
            </a:br>
            <a:r>
              <a:rPr lang="es-SV" dirty="0">
                <a:solidFill>
                  <a:schemeClr val="bg1">
                    <a:lumMod val="85000"/>
                  </a:schemeClr>
                </a:solidFill>
              </a:rPr>
              <a:t>United Heritage </a:t>
            </a:r>
            <a:r>
              <a:rPr lang="en-US" dirty="0">
                <a:solidFill>
                  <a:schemeClr val="bg1">
                    <a:lumMod val="85000"/>
                  </a:schemeClr>
                </a:solidFill>
              </a:rPr>
              <a:t>Insurance</a:t>
            </a:r>
          </a:p>
        </p:txBody>
      </p:sp>
      <p:sp>
        <p:nvSpPr>
          <p:cNvPr id="14" name="Title 8"/>
          <p:cNvSpPr txBox="1">
            <a:spLocks/>
          </p:cNvSpPr>
          <p:nvPr/>
        </p:nvSpPr>
        <p:spPr>
          <a:xfrm>
            <a:off x="369763" y="486941"/>
            <a:ext cx="6059016" cy="857250"/>
          </a:xfrm>
          <a:prstGeom prst="rect">
            <a:avLst/>
          </a:prstGeom>
        </p:spPr>
        <p:txBody>
          <a:bodyPr/>
          <a:lstStyle>
            <a:lvl1pPr marL="0" marR="0" indent="0" algn="l" defTabSz="914400" rtl="0" eaLnBrk="1" fontAlgn="auto" latinLnBrk="0" hangingPunct="1">
              <a:lnSpc>
                <a:spcPct val="100000"/>
              </a:lnSpc>
              <a:spcBef>
                <a:spcPct val="0"/>
              </a:spcBef>
              <a:spcAft>
                <a:spcPts val="0"/>
              </a:spcAft>
              <a:buClrTx/>
              <a:buSzTx/>
              <a:buFontTx/>
              <a:buNone/>
              <a:tabLst/>
              <a:defRPr sz="4400" kern="1200">
                <a:solidFill>
                  <a:schemeClr val="tx1"/>
                </a:solidFill>
                <a:latin typeface="+mj-lt"/>
                <a:ea typeface="+mj-ea"/>
                <a:cs typeface="+mj-cs"/>
              </a:defRPr>
            </a:lvl1pPr>
          </a:lstStyle>
          <a:p>
            <a:r>
              <a:rPr lang="en-US" sz="4800" dirty="0">
                <a:solidFill>
                  <a:schemeClr val="bg1"/>
                </a:solidFill>
                <a:latin typeface="Helvetica" pitchFamily="50" charset="0"/>
              </a:rPr>
              <a:t>Speaker Bio</a:t>
            </a:r>
            <a:endParaRPr lang="es-SV" dirty="0">
              <a:solidFill>
                <a:schemeClr val="bg1"/>
              </a:solidFill>
            </a:endParaRPr>
          </a:p>
        </p:txBody>
      </p:sp>
      <p:sp>
        <p:nvSpPr>
          <p:cNvPr id="20" name="Content Placeholder 2">
            <a:extLst>
              <a:ext uri="{FF2B5EF4-FFF2-40B4-BE49-F238E27FC236}">
                <a16:creationId xmlns:a16="http://schemas.microsoft.com/office/drawing/2014/main" id="{95E730D4-7606-4589-AF63-77F618148B74}"/>
              </a:ext>
            </a:extLst>
          </p:cNvPr>
          <p:cNvSpPr txBox="1">
            <a:spLocks/>
          </p:cNvSpPr>
          <p:nvPr/>
        </p:nvSpPr>
        <p:spPr>
          <a:xfrm>
            <a:off x="2895601" y="1635124"/>
            <a:ext cx="3332164" cy="276542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228600" marR="0" lvl="0" indent="-228600" algn="l" defTabSz="914400" rtl="0" eaLnBrk="1" fontAlgn="auto" latinLnBrk="0" hangingPunct="1">
              <a:lnSpc>
                <a:spcPct val="110000"/>
              </a:lnSpc>
              <a:spcBef>
                <a:spcPts val="1000"/>
              </a:spcBef>
              <a:spcAft>
                <a:spcPts val="0"/>
              </a:spcAft>
              <a:buClrTx/>
              <a:buSzPct val="125000"/>
              <a:buFont typeface="Arial" panose="020B0604020202020204" pitchFamily="34" charset="0"/>
              <a:buChar char="•"/>
              <a:tabLst/>
              <a:defRPr/>
            </a:pPr>
            <a:r>
              <a:rPr kumimoji="0" lang="en-US" sz="2000" b="0" i="0" u="none" strike="noStrike" kern="1200" cap="none" spc="0" normalizeH="0" baseline="0" noProof="0" dirty="0">
                <a:ln>
                  <a:noFill/>
                </a:ln>
                <a:solidFill>
                  <a:sysClr val="window" lastClr="FFFFFF"/>
                </a:solidFill>
                <a:effectLst/>
                <a:uLnTx/>
                <a:uFillTx/>
                <a:latin typeface="Tw Cen MT" panose="020B0602020104020603"/>
                <a:ea typeface="+mn-ea"/>
                <a:cs typeface="+mn-cs"/>
              </a:rPr>
              <a:t>MBA, Boise State University</a:t>
            </a:r>
          </a:p>
          <a:p>
            <a:pPr marL="228600" marR="0" lvl="0" indent="-228600" algn="l" defTabSz="914400" rtl="0" eaLnBrk="1" fontAlgn="auto" latinLnBrk="0" hangingPunct="1">
              <a:lnSpc>
                <a:spcPct val="110000"/>
              </a:lnSpc>
              <a:spcBef>
                <a:spcPts val="1000"/>
              </a:spcBef>
              <a:spcAft>
                <a:spcPts val="0"/>
              </a:spcAft>
              <a:buClrTx/>
              <a:buSzPct val="125000"/>
              <a:buFont typeface="Arial" panose="020B0604020202020204" pitchFamily="34" charset="0"/>
              <a:buChar char="•"/>
              <a:tabLst/>
              <a:defRPr/>
            </a:pPr>
            <a:r>
              <a:rPr kumimoji="0" lang="en-US" sz="2000" b="0" i="0" u="none" strike="noStrike" kern="1200" cap="none" spc="0" normalizeH="0" baseline="0" noProof="0" dirty="0">
                <a:ln>
                  <a:noFill/>
                </a:ln>
                <a:solidFill>
                  <a:sysClr val="window" lastClr="FFFFFF"/>
                </a:solidFill>
                <a:effectLst/>
                <a:uLnTx/>
                <a:uFillTx/>
                <a:latin typeface="Tw Cen MT" panose="020B0602020104020603"/>
                <a:ea typeface="+mn-ea"/>
                <a:cs typeface="+mn-cs"/>
              </a:rPr>
              <a:t>BS in Mathematics, Cal State University San Marcos</a:t>
            </a:r>
          </a:p>
          <a:p>
            <a:pPr marL="228600" marR="0" lvl="0" indent="-228600" algn="l" defTabSz="914400" rtl="0" eaLnBrk="1" fontAlgn="auto" latinLnBrk="0" hangingPunct="1">
              <a:lnSpc>
                <a:spcPct val="110000"/>
              </a:lnSpc>
              <a:spcBef>
                <a:spcPts val="1000"/>
              </a:spcBef>
              <a:spcAft>
                <a:spcPts val="0"/>
              </a:spcAft>
              <a:buClrTx/>
              <a:buSzPct val="125000"/>
              <a:buFont typeface="Arial" panose="020B0604020202020204" pitchFamily="34" charset="0"/>
              <a:buChar char="•"/>
              <a:tabLst/>
              <a:defRPr/>
            </a:pPr>
            <a:r>
              <a:rPr kumimoji="0" lang="en-US" sz="2000" b="0" i="0" u="none" strike="noStrike" kern="1200" cap="none" spc="0" normalizeH="0" baseline="0" noProof="0" dirty="0">
                <a:ln>
                  <a:noFill/>
                </a:ln>
                <a:solidFill>
                  <a:sysClr val="window" lastClr="FFFFFF"/>
                </a:solidFill>
                <a:effectLst/>
                <a:uLnTx/>
                <a:uFillTx/>
                <a:latin typeface="Tw Cen MT" panose="020B0602020104020603"/>
                <a:ea typeface="+mn-ea"/>
                <a:cs typeface="+mn-cs"/>
              </a:rPr>
              <a:t>Over 20 years in Software Development </a:t>
            </a:r>
          </a:p>
          <a:p>
            <a:pPr marL="685800" marR="0" lvl="1" indent="-228600" algn="l" defTabSz="914400" rtl="0" eaLnBrk="1" fontAlgn="auto" latinLnBrk="0" hangingPunct="1">
              <a:lnSpc>
                <a:spcPct val="110000"/>
              </a:lnSpc>
              <a:spcBef>
                <a:spcPts val="500"/>
              </a:spcBef>
              <a:spcAft>
                <a:spcPts val="0"/>
              </a:spcAft>
              <a:buClrTx/>
              <a:buSzPct val="125000"/>
              <a:buFont typeface="Arial" panose="020B0604020202020204" pitchFamily="34" charset="0"/>
              <a:buChar char="•"/>
              <a:tabLst/>
              <a:defRPr/>
            </a:pPr>
            <a:r>
              <a:rPr kumimoji="0" lang="en-US" sz="1600" b="0" i="0" u="none" strike="noStrike" kern="1200" cap="none" spc="0" normalizeH="0" baseline="0" noProof="0" dirty="0">
                <a:ln>
                  <a:noFill/>
                </a:ln>
                <a:solidFill>
                  <a:sysClr val="window" lastClr="FFFFFF"/>
                </a:solidFill>
                <a:effectLst/>
                <a:uLnTx/>
                <a:uFillTx/>
                <a:latin typeface="Tw Cen MT" panose="020B0602020104020603"/>
                <a:ea typeface="+mn-ea"/>
                <a:cs typeface="+mn-cs"/>
              </a:rPr>
              <a:t>15 years using Plex &amp; IBMi</a:t>
            </a:r>
          </a:p>
          <a:p>
            <a:pPr>
              <a:lnSpc>
                <a:spcPct val="110000"/>
              </a:lnSpc>
              <a:spcBef>
                <a:spcPts val="500"/>
              </a:spcBef>
              <a:defRPr/>
            </a:pPr>
            <a:r>
              <a:rPr lang="en-US" sz="2000" dirty="0">
                <a:solidFill>
                  <a:sysClr val="window" lastClr="FFFFFF"/>
                </a:solidFill>
                <a:latin typeface="Tw Cen MT" panose="020B0602020104020603"/>
              </a:rPr>
              <a:t>Fan of obstacle course races (OCR) &amp; CrossFit</a:t>
            </a:r>
            <a:endParaRPr kumimoji="0" lang="en-US" sz="2000" b="0" i="0" u="none" strike="noStrike" kern="1200" cap="none" spc="0" normalizeH="0" baseline="0" noProof="0" dirty="0">
              <a:ln>
                <a:noFill/>
              </a:ln>
              <a:solidFill>
                <a:sysClr val="window" lastClr="FFFFFF"/>
              </a:solidFill>
              <a:effectLst/>
              <a:uLnTx/>
              <a:uFillTx/>
              <a:latin typeface="Tw Cen MT" panose="020B0602020104020603"/>
              <a:ea typeface="+mn-ea"/>
              <a:cs typeface="+mn-cs"/>
            </a:endParaRPr>
          </a:p>
          <a:p>
            <a:pPr marL="228600" marR="0" lvl="0" indent="-228600" algn="l" defTabSz="914400" rtl="0" eaLnBrk="1" fontAlgn="auto" latinLnBrk="0" hangingPunct="1">
              <a:lnSpc>
                <a:spcPct val="110000"/>
              </a:lnSpc>
              <a:spcBef>
                <a:spcPts val="1000"/>
              </a:spcBef>
              <a:spcAft>
                <a:spcPts val="0"/>
              </a:spcAft>
              <a:buClrTx/>
              <a:buSzPct val="125000"/>
              <a:buFont typeface="Arial" panose="020B0604020202020204" pitchFamily="34" charset="0"/>
              <a:buChar char="•"/>
              <a:tabLst/>
              <a:defRPr/>
            </a:pPr>
            <a:endParaRPr kumimoji="0" lang="en-US" sz="1500" b="0" i="0" u="none" strike="noStrike" kern="1200" cap="none" spc="0" normalizeH="0" baseline="0" noProof="0" dirty="0">
              <a:ln>
                <a:noFill/>
              </a:ln>
              <a:solidFill>
                <a:sysClr val="window" lastClr="FFFFFF"/>
              </a:solidFill>
              <a:effectLst/>
              <a:uLnTx/>
              <a:uFillTx/>
              <a:latin typeface="Tw Cen MT" panose="020B0602020104020603"/>
              <a:ea typeface="+mn-ea"/>
              <a:cs typeface="+mn-cs"/>
            </a:endParaRPr>
          </a:p>
        </p:txBody>
      </p:sp>
      <p:pic>
        <p:nvPicPr>
          <p:cNvPr id="3" name="Picture 2" descr="A picture containing outdoor, grass, person, snow&#10;&#10;Description automatically generated">
            <a:extLst>
              <a:ext uri="{FF2B5EF4-FFF2-40B4-BE49-F238E27FC236}">
                <a16:creationId xmlns:a16="http://schemas.microsoft.com/office/drawing/2014/main" id="{5AC9C75B-8CDB-409B-8C63-6A352C2804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60347" y="377031"/>
            <a:ext cx="2110420" cy="41719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965040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4BAA926-00A9-4C9B-9BAB-9AD8228EA913}"/>
              </a:ext>
            </a:extLst>
          </p:cNvPr>
          <p:cNvSpPr>
            <a:spLocks noGrp="1"/>
          </p:cNvSpPr>
          <p:nvPr>
            <p:ph type="title"/>
          </p:nvPr>
        </p:nvSpPr>
        <p:spPr/>
        <p:txBody>
          <a:bodyPr/>
          <a:lstStyle/>
          <a:p>
            <a:r>
              <a:rPr lang="en-US" dirty="0"/>
              <a:t>History of Plex &amp; Web Services</a:t>
            </a:r>
          </a:p>
        </p:txBody>
      </p:sp>
      <p:sp>
        <p:nvSpPr>
          <p:cNvPr id="8" name="Text Placeholder 7">
            <a:extLst>
              <a:ext uri="{FF2B5EF4-FFF2-40B4-BE49-F238E27FC236}">
                <a16:creationId xmlns:a16="http://schemas.microsoft.com/office/drawing/2014/main" id="{46CE39DF-DE57-4C51-9DED-4C8CBF9400FD}"/>
              </a:ext>
            </a:extLst>
          </p:cNvPr>
          <p:cNvSpPr>
            <a:spLocks noGrp="1"/>
          </p:cNvSpPr>
          <p:nvPr>
            <p:ph type="body" idx="1"/>
          </p:nvPr>
        </p:nvSpPr>
        <p:spPr/>
        <p:txBody>
          <a:bodyPr/>
          <a:lstStyle/>
          <a:p>
            <a:r>
              <a:rPr lang="en-US" dirty="0"/>
              <a:t>In the beginning…</a:t>
            </a:r>
          </a:p>
        </p:txBody>
      </p:sp>
      <p:sp>
        <p:nvSpPr>
          <p:cNvPr id="9" name="Content Placeholder 8">
            <a:extLst>
              <a:ext uri="{FF2B5EF4-FFF2-40B4-BE49-F238E27FC236}">
                <a16:creationId xmlns:a16="http://schemas.microsoft.com/office/drawing/2014/main" id="{750E096F-1F7B-4EA1-8535-0F11DBC45687}"/>
              </a:ext>
            </a:extLst>
          </p:cNvPr>
          <p:cNvSpPr>
            <a:spLocks noGrp="1"/>
          </p:cNvSpPr>
          <p:nvPr>
            <p:ph sz="half" idx="2"/>
          </p:nvPr>
        </p:nvSpPr>
        <p:spPr>
          <a:xfrm>
            <a:off x="457200" y="1631156"/>
            <a:ext cx="4189414" cy="2963466"/>
          </a:xfrm>
        </p:spPr>
        <p:txBody>
          <a:bodyPr/>
          <a:lstStyle/>
          <a:p>
            <a:r>
              <a:rPr lang="en-US" dirty="0"/>
              <a:t>Plex v6.1 </a:t>
            </a:r>
          </a:p>
          <a:p>
            <a:pPr lvl="1"/>
            <a:r>
              <a:rPr lang="en-US" dirty="0"/>
              <a:t>SOAP Services through WCF</a:t>
            </a:r>
          </a:p>
        </p:txBody>
      </p:sp>
      <p:pic>
        <p:nvPicPr>
          <p:cNvPr id="5" name="Content Placeholder 4" descr="A picture containing old, photo, face, front&#10;&#10;Description automatically generated">
            <a:extLst>
              <a:ext uri="{FF2B5EF4-FFF2-40B4-BE49-F238E27FC236}">
                <a16:creationId xmlns:a16="http://schemas.microsoft.com/office/drawing/2014/main" id="{EA1AC685-BE74-4DB5-9677-321D4F1C7375}"/>
              </a:ext>
            </a:extLst>
          </p:cNvPr>
          <p:cNvPicPr>
            <a:picLocks noChangeAspect="1"/>
          </p:cNvPicPr>
          <p:nvPr/>
        </p:nvPicPr>
        <p:blipFill rotWithShape="1">
          <a:blip r:embed="rId2"/>
          <a:srcRect l="28316" r="20735" b="2"/>
          <a:stretch/>
        </p:blipFill>
        <p:spPr>
          <a:xfrm>
            <a:off x="5874979" y="1382846"/>
            <a:ext cx="2811821" cy="3211776"/>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1283750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116B9-ADDD-4EF6-AEA9-DD91C4DD8201}"/>
              </a:ext>
            </a:extLst>
          </p:cNvPr>
          <p:cNvSpPr>
            <a:spLocks noGrp="1"/>
          </p:cNvSpPr>
          <p:nvPr>
            <p:ph type="title"/>
          </p:nvPr>
        </p:nvSpPr>
        <p:spPr/>
        <p:txBody>
          <a:bodyPr/>
          <a:lstStyle/>
          <a:p>
            <a:r>
              <a:rPr lang="en-US" dirty="0"/>
              <a:t>History of Plex &amp; Web Services</a:t>
            </a:r>
          </a:p>
        </p:txBody>
      </p:sp>
      <p:pic>
        <p:nvPicPr>
          <p:cNvPr id="1026" name="Picture 2" descr="Grumpy Cat, the internet's most famous cat, dead at 7 - CNN">
            <a:extLst>
              <a:ext uri="{FF2B5EF4-FFF2-40B4-BE49-F238E27FC236}">
                <a16:creationId xmlns:a16="http://schemas.microsoft.com/office/drawing/2014/main" id="{3FF10FCD-D5FA-4318-B318-822A2FED35C3}"/>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r="1234"/>
          <a:stretch/>
        </p:blipFill>
        <p:spPr bwMode="auto">
          <a:xfrm>
            <a:off x="1832190" y="1230358"/>
            <a:ext cx="5174819" cy="294839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7C49B602-93E3-4E80-BD47-6818E1AC04DB}"/>
              </a:ext>
            </a:extLst>
          </p:cNvPr>
          <p:cNvSpPr/>
          <p:nvPr/>
        </p:nvSpPr>
        <p:spPr>
          <a:xfrm>
            <a:off x="2672443" y="1631960"/>
            <a:ext cx="3494312" cy="707886"/>
          </a:xfrm>
          <a:prstGeom prst="rect">
            <a:avLst/>
          </a:prstGeom>
          <a:noFill/>
        </p:spPr>
        <p:txBody>
          <a:bodyPr wrap="square" lIns="91440" tIns="45720" rIns="91440" bIns="45720">
            <a:spAutoFit/>
          </a:bodyPr>
          <a:lstStyle/>
          <a:p>
            <a:pPr algn="ctr"/>
            <a:r>
              <a:rPr lang="en-US"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SOAP is Dirty</a:t>
            </a:r>
          </a:p>
        </p:txBody>
      </p:sp>
      <p:sp>
        <p:nvSpPr>
          <p:cNvPr id="11" name="Content Placeholder 3">
            <a:extLst>
              <a:ext uri="{FF2B5EF4-FFF2-40B4-BE49-F238E27FC236}">
                <a16:creationId xmlns:a16="http://schemas.microsoft.com/office/drawing/2014/main" id="{A44ABD62-A3F3-4817-BFE1-9FCEBACEB980}"/>
              </a:ext>
            </a:extLst>
          </p:cNvPr>
          <p:cNvSpPr txBox="1">
            <a:spLocks/>
          </p:cNvSpPr>
          <p:nvPr/>
        </p:nvSpPr>
        <p:spPr>
          <a:xfrm>
            <a:off x="1352548" y="4345884"/>
            <a:ext cx="6134102" cy="454164"/>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lvl="1"/>
            <a:r>
              <a:rPr lang="en-US" dirty="0"/>
              <a:t>Rob </a:t>
            </a:r>
            <a:r>
              <a:rPr lang="en-US" dirty="0" err="1"/>
              <a:t>Layzell</a:t>
            </a:r>
            <a:r>
              <a:rPr lang="en-US" dirty="0"/>
              <a:t>, CA Plex Architect – 2015, 7</a:t>
            </a:r>
            <a:r>
              <a:rPr lang="en-US" baseline="30000" dirty="0"/>
              <a:t>th</a:t>
            </a:r>
            <a:r>
              <a:rPr lang="en-US" dirty="0"/>
              <a:t> Plex/2e Conference, Austin TX</a:t>
            </a:r>
          </a:p>
        </p:txBody>
      </p:sp>
    </p:spTree>
    <p:extLst>
      <p:ext uri="{BB962C8B-B14F-4D97-AF65-F5344CB8AC3E}">
        <p14:creationId xmlns:p14="http://schemas.microsoft.com/office/powerpoint/2010/main" val="3150501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A2660-CC97-4D37-9569-69D2EAE6DF1F}"/>
              </a:ext>
            </a:extLst>
          </p:cNvPr>
          <p:cNvSpPr>
            <a:spLocks noGrp="1"/>
          </p:cNvSpPr>
          <p:nvPr>
            <p:ph type="title"/>
          </p:nvPr>
        </p:nvSpPr>
        <p:spPr/>
        <p:txBody>
          <a:bodyPr/>
          <a:lstStyle/>
          <a:p>
            <a:r>
              <a:rPr lang="en-US" dirty="0"/>
              <a:t>History of Plex &amp; Web Services</a:t>
            </a:r>
          </a:p>
        </p:txBody>
      </p:sp>
      <p:sp>
        <p:nvSpPr>
          <p:cNvPr id="3" name="Text Placeholder 2">
            <a:extLst>
              <a:ext uri="{FF2B5EF4-FFF2-40B4-BE49-F238E27FC236}">
                <a16:creationId xmlns:a16="http://schemas.microsoft.com/office/drawing/2014/main" id="{08298469-50C9-41A0-BE86-D23C7FA0BE6E}"/>
              </a:ext>
            </a:extLst>
          </p:cNvPr>
          <p:cNvSpPr>
            <a:spLocks noGrp="1"/>
          </p:cNvSpPr>
          <p:nvPr>
            <p:ph type="body" idx="1"/>
          </p:nvPr>
        </p:nvSpPr>
        <p:spPr>
          <a:xfrm>
            <a:off x="457200" y="1346931"/>
            <a:ext cx="4267202" cy="479822"/>
          </a:xfrm>
        </p:spPr>
        <p:txBody>
          <a:bodyPr>
            <a:normAutofit/>
          </a:bodyPr>
          <a:lstStyle/>
          <a:p>
            <a:r>
              <a:rPr lang="en-US" dirty="0"/>
              <a:t>App Services Orchestrator (ASO)</a:t>
            </a:r>
          </a:p>
        </p:txBody>
      </p:sp>
      <p:sp>
        <p:nvSpPr>
          <p:cNvPr id="4" name="Content Placeholder 3">
            <a:extLst>
              <a:ext uri="{FF2B5EF4-FFF2-40B4-BE49-F238E27FC236}">
                <a16:creationId xmlns:a16="http://schemas.microsoft.com/office/drawing/2014/main" id="{6541F9BB-10E6-4337-80FF-E9E2EF3EF59C}"/>
              </a:ext>
            </a:extLst>
          </p:cNvPr>
          <p:cNvSpPr>
            <a:spLocks noGrp="1"/>
          </p:cNvSpPr>
          <p:nvPr>
            <p:ph sz="half" idx="2"/>
          </p:nvPr>
        </p:nvSpPr>
        <p:spPr>
          <a:xfrm>
            <a:off x="457200" y="2030182"/>
            <a:ext cx="3962400" cy="940594"/>
          </a:xfrm>
        </p:spPr>
        <p:txBody>
          <a:bodyPr/>
          <a:lstStyle/>
          <a:p>
            <a:r>
              <a:rPr lang="en-US" dirty="0"/>
              <a:t>Marshall your Plex SOAP services as REST…for $60k</a:t>
            </a:r>
          </a:p>
        </p:txBody>
      </p:sp>
      <p:pic>
        <p:nvPicPr>
          <p:cNvPr id="2050" name="Picture 2" descr="Hindenburg disaster - Wikipedia">
            <a:extLst>
              <a:ext uri="{FF2B5EF4-FFF2-40B4-BE49-F238E27FC236}">
                <a16:creationId xmlns:a16="http://schemas.microsoft.com/office/drawing/2014/main" id="{AA57F62B-7760-4A1F-9DC3-9AC213509B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6613" y="1346931"/>
            <a:ext cx="3971405" cy="324769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0731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E67C-837E-4C0D-858C-2FC4611DF7CC}"/>
              </a:ext>
            </a:extLst>
          </p:cNvPr>
          <p:cNvSpPr>
            <a:spLocks noGrp="1"/>
          </p:cNvSpPr>
          <p:nvPr>
            <p:ph type="title"/>
          </p:nvPr>
        </p:nvSpPr>
        <p:spPr/>
        <p:txBody>
          <a:bodyPr/>
          <a:lstStyle/>
          <a:p>
            <a:r>
              <a:rPr lang="en-US" dirty="0"/>
              <a:t>Web Service Options Today</a:t>
            </a:r>
          </a:p>
        </p:txBody>
      </p:sp>
      <p:sp>
        <p:nvSpPr>
          <p:cNvPr id="4" name="Content Placeholder 3">
            <a:extLst>
              <a:ext uri="{FF2B5EF4-FFF2-40B4-BE49-F238E27FC236}">
                <a16:creationId xmlns:a16="http://schemas.microsoft.com/office/drawing/2014/main" id="{AB318E19-D034-448F-8753-85C8C947461D}"/>
              </a:ext>
            </a:extLst>
          </p:cNvPr>
          <p:cNvSpPr>
            <a:spLocks noGrp="1"/>
          </p:cNvSpPr>
          <p:nvPr>
            <p:ph sz="half" idx="2"/>
          </p:nvPr>
        </p:nvSpPr>
        <p:spPr>
          <a:xfrm>
            <a:off x="467139" y="1180826"/>
            <a:ext cx="3952461" cy="3143523"/>
          </a:xfrm>
        </p:spPr>
        <p:txBody>
          <a:bodyPr>
            <a:normAutofit/>
          </a:bodyPr>
          <a:lstStyle/>
          <a:p>
            <a:r>
              <a:rPr lang="en-US" dirty="0"/>
              <a:t>2e</a:t>
            </a:r>
          </a:p>
          <a:p>
            <a:pPr lvl="1"/>
            <a:r>
              <a:rPr lang="en-US" dirty="0"/>
              <a:t>Native SOAP &amp; REST Services</a:t>
            </a:r>
          </a:p>
          <a:p>
            <a:pPr marL="457200" lvl="1" indent="0">
              <a:buNone/>
            </a:pPr>
            <a:endParaRPr lang="en-US" dirty="0"/>
          </a:p>
          <a:p>
            <a:r>
              <a:rPr lang="en-US" dirty="0"/>
              <a:t>Plex</a:t>
            </a:r>
          </a:p>
          <a:p>
            <a:pPr lvl="1"/>
            <a:r>
              <a:rPr lang="en-US" dirty="0"/>
              <a:t>…still got SOAP</a:t>
            </a:r>
          </a:p>
          <a:p>
            <a:pPr lvl="1"/>
            <a:r>
              <a:rPr lang="en-US" dirty="0"/>
              <a:t>Third party tools</a:t>
            </a:r>
          </a:p>
          <a:p>
            <a:pPr lvl="1"/>
            <a:r>
              <a:rPr lang="en-US" dirty="0"/>
              <a:t>If on the IBM </a:t>
            </a:r>
            <a:r>
              <a:rPr lang="en-US" dirty="0" err="1"/>
              <a:t>i</a:t>
            </a:r>
            <a:r>
              <a:rPr lang="en-US" dirty="0"/>
              <a:t>, there are several options.</a:t>
            </a:r>
          </a:p>
        </p:txBody>
      </p:sp>
      <p:pic>
        <p:nvPicPr>
          <p:cNvPr id="3074" name="Picture 2" descr="SOAP vs. REST Comparison: Differences in Performance, APIs &amp; More">
            <a:extLst>
              <a:ext uri="{FF2B5EF4-FFF2-40B4-BE49-F238E27FC236}">
                <a16:creationId xmlns:a16="http://schemas.microsoft.com/office/drawing/2014/main" id="{A1730F10-42CF-418F-BA93-C43B056FCDE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0854" y="1504950"/>
            <a:ext cx="4115946" cy="23152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6566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EE9BB-FEFB-4989-8154-B00C17179B26}"/>
              </a:ext>
            </a:extLst>
          </p:cNvPr>
          <p:cNvSpPr>
            <a:spLocks noGrp="1"/>
          </p:cNvSpPr>
          <p:nvPr>
            <p:ph type="title"/>
          </p:nvPr>
        </p:nvSpPr>
        <p:spPr/>
        <p:txBody>
          <a:bodyPr/>
          <a:lstStyle/>
          <a:p>
            <a:r>
              <a:rPr lang="en-US" dirty="0"/>
              <a:t>REST Services on IBM </a:t>
            </a:r>
            <a:r>
              <a:rPr lang="en-US" dirty="0" err="1"/>
              <a:t>i</a:t>
            </a:r>
            <a:endParaRPr lang="en-US" dirty="0"/>
          </a:p>
        </p:txBody>
      </p:sp>
      <p:sp>
        <p:nvSpPr>
          <p:cNvPr id="4" name="Content Placeholder 3">
            <a:extLst>
              <a:ext uri="{FF2B5EF4-FFF2-40B4-BE49-F238E27FC236}">
                <a16:creationId xmlns:a16="http://schemas.microsoft.com/office/drawing/2014/main" id="{AF2A8EEE-FDCE-42EC-BDA3-6C749F49CCC8}"/>
              </a:ext>
            </a:extLst>
          </p:cNvPr>
          <p:cNvSpPr>
            <a:spLocks noGrp="1"/>
          </p:cNvSpPr>
          <p:nvPr>
            <p:ph sz="half" idx="2"/>
          </p:nvPr>
        </p:nvSpPr>
        <p:spPr>
          <a:xfrm>
            <a:off x="457200" y="1581150"/>
            <a:ext cx="8147248" cy="2963466"/>
          </a:xfrm>
        </p:spPr>
        <p:txBody>
          <a:bodyPr>
            <a:normAutofit fontScale="92500"/>
          </a:bodyPr>
          <a:lstStyle/>
          <a:p>
            <a:r>
              <a:rPr lang="en-US" dirty="0"/>
              <a:t>Expose Plex generated RPG functions</a:t>
            </a:r>
          </a:p>
          <a:p>
            <a:pPr lvl="1"/>
            <a:r>
              <a:rPr lang="en-US" dirty="0"/>
              <a:t>Recompile Plex Program using the PCML option to create a PCML file out on the IFS.</a:t>
            </a:r>
          </a:p>
          <a:p>
            <a:pPr lvl="1"/>
            <a:r>
              <a:rPr lang="en-US" dirty="0"/>
              <a:t>Modify PCML file to provide meaningful names and replace the data structures with the actual fields.</a:t>
            </a:r>
          </a:p>
          <a:p>
            <a:pPr lvl="1"/>
            <a:r>
              <a:rPr lang="en-US" dirty="0"/>
              <a:t>Add the Restful Service to IBM’s Integrated Web Services Server (IWS).</a:t>
            </a:r>
          </a:p>
          <a:p>
            <a:pPr marL="1250442" lvl="2" indent="-457200"/>
            <a:r>
              <a:rPr lang="en-US" u="sng" dirty="0">
                <a:hlinkClick r:id="rId2"/>
              </a:rPr>
              <a:t>http://www.scottklement.com/presentations/Providing%20RPG%20Web%20Services%20on%20IBM%20i.pdf</a:t>
            </a:r>
            <a:endParaRPr lang="en-US" u="sng" dirty="0"/>
          </a:p>
          <a:p>
            <a:pPr marL="1250442" lvl="2" indent="-457200"/>
            <a:r>
              <a:rPr lang="en-US" u="sng" dirty="0">
                <a:hlinkClick r:id="rId3"/>
              </a:rPr>
              <a:t>https://communities.ca.com/thread/241732934</a:t>
            </a:r>
            <a:endParaRPr lang="en-US" u="sng" dirty="0"/>
          </a:p>
          <a:p>
            <a:pPr marL="850392" lvl="1" indent="-457200"/>
            <a:endParaRPr lang="en-US" u="sng" dirty="0"/>
          </a:p>
          <a:p>
            <a:pPr marL="450342" indent="-457200"/>
            <a:endParaRPr lang="en-US" u="sng" dirty="0"/>
          </a:p>
          <a:p>
            <a:pPr lvl="1"/>
            <a:endParaRPr lang="en-US" dirty="0"/>
          </a:p>
        </p:txBody>
      </p:sp>
      <p:sp>
        <p:nvSpPr>
          <p:cNvPr id="6" name="Text Placeholder 2">
            <a:extLst>
              <a:ext uri="{FF2B5EF4-FFF2-40B4-BE49-F238E27FC236}">
                <a16:creationId xmlns:a16="http://schemas.microsoft.com/office/drawing/2014/main" id="{071BA100-9EE2-4A72-ABB1-AC9496E29CFB}"/>
              </a:ext>
            </a:extLst>
          </p:cNvPr>
          <p:cNvSpPr>
            <a:spLocks noGrp="1"/>
          </p:cNvSpPr>
          <p:nvPr>
            <p:ph type="body" idx="1"/>
          </p:nvPr>
        </p:nvSpPr>
        <p:spPr>
          <a:xfrm>
            <a:off x="457200" y="1101328"/>
            <a:ext cx="4040188" cy="479822"/>
          </a:xfrm>
        </p:spPr>
        <p:txBody>
          <a:bodyPr/>
          <a:lstStyle/>
          <a:p>
            <a:r>
              <a:rPr lang="en-US" dirty="0"/>
              <a:t>Option 1</a:t>
            </a:r>
          </a:p>
        </p:txBody>
      </p:sp>
    </p:spTree>
    <p:extLst>
      <p:ext uri="{BB962C8B-B14F-4D97-AF65-F5344CB8AC3E}">
        <p14:creationId xmlns:p14="http://schemas.microsoft.com/office/powerpoint/2010/main" val="3425822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7E09F-F533-447B-B794-5AE1734262F8}"/>
              </a:ext>
            </a:extLst>
          </p:cNvPr>
          <p:cNvSpPr>
            <a:spLocks noGrp="1"/>
          </p:cNvSpPr>
          <p:nvPr>
            <p:ph type="title"/>
          </p:nvPr>
        </p:nvSpPr>
        <p:spPr/>
        <p:txBody>
          <a:bodyPr/>
          <a:lstStyle/>
          <a:p>
            <a:r>
              <a:rPr lang="en-US" dirty="0"/>
              <a:t>REST Services on IBM </a:t>
            </a:r>
            <a:r>
              <a:rPr lang="en-US" dirty="0" err="1"/>
              <a:t>i</a:t>
            </a:r>
            <a:endParaRPr lang="en-US" dirty="0"/>
          </a:p>
        </p:txBody>
      </p:sp>
      <p:sp>
        <p:nvSpPr>
          <p:cNvPr id="3" name="Text Placeholder 2">
            <a:extLst>
              <a:ext uri="{FF2B5EF4-FFF2-40B4-BE49-F238E27FC236}">
                <a16:creationId xmlns:a16="http://schemas.microsoft.com/office/drawing/2014/main" id="{3078397E-31EA-4A3A-B841-36B3384836AC}"/>
              </a:ext>
            </a:extLst>
          </p:cNvPr>
          <p:cNvSpPr>
            <a:spLocks noGrp="1"/>
          </p:cNvSpPr>
          <p:nvPr>
            <p:ph type="body" idx="1"/>
          </p:nvPr>
        </p:nvSpPr>
        <p:spPr/>
        <p:txBody>
          <a:bodyPr/>
          <a:lstStyle/>
          <a:p>
            <a:r>
              <a:rPr lang="en-US" dirty="0"/>
              <a:t>Option 2</a:t>
            </a:r>
          </a:p>
        </p:txBody>
      </p:sp>
      <p:sp>
        <p:nvSpPr>
          <p:cNvPr id="4" name="Content Placeholder 3">
            <a:extLst>
              <a:ext uri="{FF2B5EF4-FFF2-40B4-BE49-F238E27FC236}">
                <a16:creationId xmlns:a16="http://schemas.microsoft.com/office/drawing/2014/main" id="{B48E8100-A93A-4B08-B972-FDCB9DB357CC}"/>
              </a:ext>
            </a:extLst>
          </p:cNvPr>
          <p:cNvSpPr>
            <a:spLocks noGrp="1"/>
          </p:cNvSpPr>
          <p:nvPr>
            <p:ph sz="half" idx="2"/>
          </p:nvPr>
        </p:nvSpPr>
        <p:spPr>
          <a:xfrm>
            <a:off x="457200" y="1631156"/>
            <a:ext cx="3200400" cy="2963466"/>
          </a:xfrm>
        </p:spPr>
        <p:txBody>
          <a:bodyPr/>
          <a:lstStyle/>
          <a:p>
            <a:r>
              <a:rPr lang="en-US" dirty="0"/>
              <a:t>Use SQL on IWS </a:t>
            </a:r>
          </a:p>
          <a:p>
            <a:pPr marL="457200" lvl="1" indent="0">
              <a:buNone/>
            </a:pPr>
            <a:r>
              <a:rPr lang="en-US" dirty="0"/>
              <a:t>…yeah, it’s that easy.</a:t>
            </a:r>
          </a:p>
        </p:txBody>
      </p:sp>
      <p:pic>
        <p:nvPicPr>
          <p:cNvPr id="5122" name="Picture 2" descr="Time to Hit the Easy Button">
            <a:extLst>
              <a:ext uri="{FF2B5EF4-FFF2-40B4-BE49-F238E27FC236}">
                <a16:creationId xmlns:a16="http://schemas.microsoft.com/office/drawing/2014/main" id="{C63331A5-1026-4142-B621-1A8CC376A5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9300" y="1684139"/>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10149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10th2EPlexTemplate.pptx" id="{DFC3D923-B9C5-40A4-BC57-DD2FDEAC4C90}" vid="{D83F0698-124E-4393-8F0A-6570FEDCD94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13090B1586994D99975CBA41951F37" ma:contentTypeVersion="10" ma:contentTypeDescription="Create a new document." ma:contentTypeScope="" ma:versionID="73c7a079cabe7a317e1309c2479d7c07">
  <xsd:schema xmlns:xsd="http://www.w3.org/2001/XMLSchema" xmlns:xs="http://www.w3.org/2001/XMLSchema" xmlns:p="http://schemas.microsoft.com/office/2006/metadata/properties" xmlns:ns2="c6938a73-d94f-4e2d-9064-78a5cf322be6" targetNamespace="http://schemas.microsoft.com/office/2006/metadata/properties" ma:root="true" ma:fieldsID="380486c0efedcea7b42d99a6cf19e486" ns2:_="">
    <xsd:import namespace="c6938a73-d94f-4e2d-9064-78a5cf322be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938a73-d94f-4e2d-9064-78a5cf322b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8246244-3463-4C9C-8E07-6FA354EA03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938a73-d94f-4e2d-9064-78a5cf322b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134EC93-0AED-4A94-9E73-3D0489604CD5}">
  <ds:schemaRefs>
    <ds:schemaRef ds:uri="http://schemas.microsoft.com/sharepoint/v3/contenttype/forms"/>
  </ds:schemaRefs>
</ds:datastoreItem>
</file>

<file path=customXml/itemProps3.xml><?xml version="1.0" encoding="utf-8"?>
<ds:datastoreItem xmlns:ds="http://schemas.openxmlformats.org/officeDocument/2006/customXml" ds:itemID="{A99B7C2F-5B6E-4D2F-AAFA-5D0886DF0937}">
  <ds:schemaRefs>
    <ds:schemaRef ds:uri="9AAC1287-9536-4A02-9B9D-386A57858E92"/>
    <ds:schemaRef ds:uri="http://schemas.microsoft.com/office/2006/metadata/properties"/>
    <ds:schemaRef ds:uri="http://www.w3.org/XML/1998/namespace"/>
    <ds:schemaRef ds:uri="http://purl.org/dc/elements/1.1/"/>
    <ds:schemaRef ds:uri="44c86324-7885-4e7b-b4bf-26d0b8a43784"/>
    <ds:schemaRef ds:uri="http://purl.org/dc/dcmitype/"/>
    <ds:schemaRef ds:uri="http://schemas.openxmlformats.org/package/2006/metadata/core-properties"/>
    <ds:schemaRef ds:uri="http://schemas.microsoft.com/office/2006/documentManagement/types"/>
    <ds:schemaRef ds:uri="http://schemas.microsoft.com/office/infopath/2007/PartnerControls"/>
    <ds:schemaRef ds:uri="9aac1287-9536-4a02-9b9d-386a57858e92"/>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5081</TotalTime>
  <Words>505</Words>
  <Application>Microsoft Office PowerPoint</Application>
  <PresentationFormat>On-screen Show (16:9)</PresentationFormat>
  <Paragraphs>67</Paragraphs>
  <Slides>16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Helvetica</vt:lpstr>
      <vt:lpstr>Helvetica LT Std Cond</vt:lpstr>
      <vt:lpstr>Tw Cen MT</vt:lpstr>
      <vt:lpstr>Office Theme</vt:lpstr>
      <vt:lpstr>PowerPoint Presentation</vt:lpstr>
      <vt:lpstr>Abstract</vt:lpstr>
      <vt:lpstr>PowerPoint Presentation</vt:lpstr>
      <vt:lpstr>History of Plex &amp; Web Services</vt:lpstr>
      <vt:lpstr>History of Plex &amp; Web Services</vt:lpstr>
      <vt:lpstr>History of Plex &amp; Web Services</vt:lpstr>
      <vt:lpstr>Web Service Options Today</vt:lpstr>
      <vt:lpstr>REST Services on IBM i</vt:lpstr>
      <vt:lpstr>REST Services on IBM i</vt:lpstr>
      <vt:lpstr>Demo</vt:lpstr>
      <vt:lpstr>PowerPoint Presentation</vt:lpstr>
      <vt:lpstr>Demo</vt:lpstr>
      <vt:lpstr>PowerPoint Presentation</vt:lpstr>
      <vt:lpstr>Demo</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Angella</dc:creator>
  <cp:lastModifiedBy>Rob McBride</cp:lastModifiedBy>
  <cp:revision>52</cp:revision>
  <dcterms:created xsi:type="dcterms:W3CDTF">2020-10-13T17:22:02Z</dcterms:created>
  <dcterms:modified xsi:type="dcterms:W3CDTF">2020-10-19T22:00:04Z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0x0101003D13090B1586994D99975CBA41951F37</vt:lpwstr>
  </property>
</Properties>
</file>