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84" r:id="rId7"/>
    <p:sldId id="279" r:id="rId8"/>
    <p:sldId id="280" r:id="rId9"/>
    <p:sldId id="286" r:id="rId10"/>
    <p:sldId id="273" r:id="rId11"/>
    <p:sldId id="261" r:id="rId12"/>
    <p:sldId id="28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Illges" initials="JI" lastIdx="1" clrIdx="0">
    <p:extLst>
      <p:ext uri="{19B8F6BF-5375-455C-9EA6-DF929625EA0E}">
        <p15:presenceInfo xmlns:p15="http://schemas.microsoft.com/office/powerpoint/2012/main" userId="S::John.Illges@abacussolutions.com::84e624a0-b7ae-41d7-a7a2-1062183370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3E8"/>
    <a:srgbClr val="B5DDF2"/>
    <a:srgbClr val="D3EBF7"/>
    <a:srgbClr val="E1F1FA"/>
    <a:srgbClr val="F8AF74"/>
    <a:srgbClr val="5EB6E4"/>
    <a:srgbClr val="FF8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3E5DD-90EA-E14D-B270-EF2B70A3E8D1}" v="24" dt="2020-10-19T17:30:33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86422" autoAdjust="0"/>
  </p:normalViewPr>
  <p:slideViewPr>
    <p:cSldViewPr snapToGrid="0">
      <p:cViewPr varScale="1">
        <p:scale>
          <a:sx n="152" d="100"/>
          <a:sy n="152" d="100"/>
        </p:scale>
        <p:origin x="192" y="16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Cajinarobleto" userId="4ac92482-f548-453b-b892-7f4718b7b277" providerId="ADAL" clId="{7CD3E5DD-90EA-E14D-B270-EF2B70A3E8D1}"/>
    <pc:docChg chg="custSel addSld modSld sldOrd">
      <pc:chgData name="Josh Cajinarobleto" userId="4ac92482-f548-453b-b892-7f4718b7b277" providerId="ADAL" clId="{7CD3E5DD-90EA-E14D-B270-EF2B70A3E8D1}" dt="2020-10-19T17:30:41.647" v="78" actId="14734"/>
      <pc:docMkLst>
        <pc:docMk/>
      </pc:docMkLst>
      <pc:sldChg chg="modSp mod">
        <pc:chgData name="Josh Cajinarobleto" userId="4ac92482-f548-453b-b892-7f4718b7b277" providerId="ADAL" clId="{7CD3E5DD-90EA-E14D-B270-EF2B70A3E8D1}" dt="2020-10-19T17:25:13.978" v="9" actId="14100"/>
        <pc:sldMkLst>
          <pc:docMk/>
          <pc:sldMk cId="2053025031" sldId="256"/>
        </pc:sldMkLst>
        <pc:spChg chg="mod">
          <ac:chgData name="Josh Cajinarobleto" userId="4ac92482-f548-453b-b892-7f4718b7b277" providerId="ADAL" clId="{7CD3E5DD-90EA-E14D-B270-EF2B70A3E8D1}" dt="2020-10-19T17:25:13.978" v="9" actId="14100"/>
          <ac:spMkLst>
            <pc:docMk/>
            <pc:sldMk cId="2053025031" sldId="256"/>
            <ac:spMk id="6" creationId="{ABFD6AA1-69B5-6947-ADFC-7A044D35700A}"/>
          </ac:spMkLst>
        </pc:spChg>
      </pc:sldChg>
      <pc:sldChg chg="modSp add mod ord">
        <pc:chgData name="Josh Cajinarobleto" userId="4ac92482-f548-453b-b892-7f4718b7b277" providerId="ADAL" clId="{7CD3E5DD-90EA-E14D-B270-EF2B70A3E8D1}" dt="2020-10-19T17:30:41.647" v="78" actId="14734"/>
        <pc:sldMkLst>
          <pc:docMk/>
          <pc:sldMk cId="20600002" sldId="261"/>
        </pc:sldMkLst>
        <pc:graphicFrameChg chg="mod modGraphic">
          <ac:chgData name="Josh Cajinarobleto" userId="4ac92482-f548-453b-b892-7f4718b7b277" providerId="ADAL" clId="{7CD3E5DD-90EA-E14D-B270-EF2B70A3E8D1}" dt="2020-10-19T17:30:41.647" v="78" actId="14734"/>
          <ac:graphicFrameMkLst>
            <pc:docMk/>
            <pc:sldMk cId="20600002" sldId="261"/>
            <ac:graphicFrameMk id="4" creationId="{FC026FA9-39E3-4C1F-B17D-C2982B9853C5}"/>
          </ac:graphicFrameMkLst>
        </pc:graphicFrameChg>
      </pc:sldChg>
      <pc:sldChg chg="modSp mod">
        <pc:chgData name="Josh Cajinarobleto" userId="4ac92482-f548-453b-b892-7f4718b7b277" providerId="ADAL" clId="{7CD3E5DD-90EA-E14D-B270-EF2B70A3E8D1}" dt="2020-10-19T17:25:54.523" v="22" actId="14100"/>
        <pc:sldMkLst>
          <pc:docMk/>
          <pc:sldMk cId="1913874854" sldId="287"/>
        </pc:sldMkLst>
        <pc:spChg chg="mod">
          <ac:chgData name="Josh Cajinarobleto" userId="4ac92482-f548-453b-b892-7f4718b7b277" providerId="ADAL" clId="{7CD3E5DD-90EA-E14D-B270-EF2B70A3E8D1}" dt="2020-10-19T17:25:46.058" v="21" actId="404"/>
          <ac:spMkLst>
            <pc:docMk/>
            <pc:sldMk cId="1913874854" sldId="287"/>
            <ac:spMk id="7" creationId="{5C7F3C61-5CF0-714A-8B7C-8998ED99DB3A}"/>
          </ac:spMkLst>
        </pc:spChg>
        <pc:picChg chg="mod">
          <ac:chgData name="Josh Cajinarobleto" userId="4ac92482-f548-453b-b892-7f4718b7b277" providerId="ADAL" clId="{7CD3E5DD-90EA-E14D-B270-EF2B70A3E8D1}" dt="2020-10-19T17:25:54.523" v="22" actId="14100"/>
          <ac:picMkLst>
            <pc:docMk/>
            <pc:sldMk cId="1913874854" sldId="287"/>
            <ac:picMk id="12" creationId="{D3EE6D6F-6B27-F948-8A1E-117EBDEC1F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CD572-B0F4-46C5-9D5F-484B02ED4EC6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1D6C5-385E-46E1-9DEE-1362BF8C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D6C5-385E-46E1-9DEE-1362BF8CD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D6C5-385E-46E1-9DEE-1362BF8CDB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D6C5-385E-46E1-9DEE-1362BF8CDB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D6C5-385E-46E1-9DEE-1362BF8CDB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3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D6C5-385E-46E1-9DEE-1362BF8CD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EFE8-6AA6-45F4-8693-A787474DD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5F099-067D-4597-8F94-2948C178A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578F2-AFCD-4B31-9B0A-4E34CE44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2205B-9C4F-4C0F-810A-68BF21B6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0047-978E-48AE-A437-BADBEAC6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09665-BD0F-4656-9DFF-909F650CA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2593-F5D0-4B69-B642-31228E34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2751A-AF6C-4994-830C-06A2D58B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0482" y="6126480"/>
            <a:ext cx="74510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26EC4-11AA-4250-A26B-315E7A1A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0B5DC-28BD-4347-BBB9-483348029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4E8BA-E570-401C-8F60-8822DD7E6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47D2D-135D-49D1-91A2-E85F3D89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FE1D-5FBA-431D-B6EE-7EC95BE1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0482" y="6126480"/>
            <a:ext cx="74510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D385-3F58-45C4-A1EA-1922B56C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2382-3A09-4A9D-8ABD-F3A97AB2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8FF1-55D7-4BFE-930C-F9D7955A9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81FBB-22D8-495D-B72C-CC93B03C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680D-8910-46B3-B046-F6209B57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0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4D99-6776-4862-AC45-79473031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DAD1A-DB66-413A-B028-F849215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5D299-8AE0-4FF8-9065-735B81DB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74689-836E-49CD-804E-DBAF48BE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BD52-789D-4DD0-897A-FF3F2E1E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E8EE-528C-4F03-817F-E11C807A9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8D95B-FBAA-4F56-A602-E541CD62A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99DD0-A19F-4154-B32E-ACA7FA59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C5E27-CD65-42D2-A1F5-34553544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7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36BA-75CB-411A-BC72-C8AE7712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30569-957F-43A7-BD64-B76B64FAD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A551C-7492-4EB5-9CF0-58E24FD44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FD3C0-9ACE-4BF1-8400-1471859C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9D76D-1B0B-4B90-ACEE-6A94B972E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0E7FC-1323-465F-8ECF-B8179E1E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97B73-F652-406A-A11B-4C55D726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BC9B-719C-412B-BC6F-CCF8EAF0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636F9-E174-430A-A43C-DC891858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AED82-5D3A-41BC-A0D7-1B4B38F5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0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45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0BAF-6C25-4702-8B6B-75F0D2CD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2AE65-8F8C-462D-A8A5-21EEA730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B29F8-5CA1-4299-BCD1-6AA327FFB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C31B-CCE4-4C29-9DB1-5BF69035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70C68-8C6F-4D27-85FD-ABA38641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4DCD-35AF-46E7-A396-65FDF93A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68184-F117-4453-9294-30D40ACAE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CD499-165D-4349-A101-C57933E22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F78E4-01F4-4E49-9A3C-98D7DEF7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510FF-6CF8-422A-94AA-AA6E7CC3756D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B5560-FABC-4CFF-AE43-AF255AF9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9D481-B314-46B7-8968-32343098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e, water, person, flying&#10;&#10;Description automatically generated">
            <a:extLst>
              <a:ext uri="{FF2B5EF4-FFF2-40B4-BE49-F238E27FC236}">
                <a16:creationId xmlns:a16="http://schemas.microsoft.com/office/drawing/2014/main" id="{6DC5ADAB-1D91-8E49-9088-BE33D8CE52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CF0C8-3C12-4340-B5A6-FDA14364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1353800" cy="59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10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bacusllc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bacusllc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gif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21" Type="http://schemas.openxmlformats.org/officeDocument/2006/relationships/image" Target="../media/image32.jpg"/><Relationship Id="rId34" Type="http://schemas.openxmlformats.org/officeDocument/2006/relationships/image" Target="../media/image4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jp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4.jpg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jpg"/><Relationship Id="rId5" Type="http://schemas.openxmlformats.org/officeDocument/2006/relationships/image" Target="../media/image17.jpg"/><Relationship Id="rId15" Type="http://schemas.openxmlformats.org/officeDocument/2006/relationships/image" Target="../media/image26.jpg"/><Relationship Id="rId23" Type="http://schemas.openxmlformats.org/officeDocument/2006/relationships/image" Target="../media/image34.jp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4.png"/><Relationship Id="rId19" Type="http://schemas.openxmlformats.org/officeDocument/2006/relationships/image" Target="../media/image30.jpg"/><Relationship Id="rId31" Type="http://schemas.openxmlformats.org/officeDocument/2006/relationships/image" Target="../media/image4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5.jpg"/><Relationship Id="rId22" Type="http://schemas.openxmlformats.org/officeDocument/2006/relationships/image" Target="../media/image33.jp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20.pn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91D0-C5C7-40C5-9DED-C4DD32BFB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39635"/>
            <a:ext cx="6522285" cy="625020"/>
          </a:xfrm>
        </p:spPr>
        <p:txBody>
          <a:bodyPr anchor="ctr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Montserrat" panose="02000505000000020004" pitchFamily="2" charset="77"/>
              </a:rPr>
              <a:t>Abacus Solutions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3ED09F1-2D8D-D64C-A7D0-4152882A2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374837" cy="407474"/>
          </a:xfrm>
          <a:prstGeom prst="rect">
            <a:avLst/>
          </a:prstGeom>
        </p:spPr>
      </p:pic>
      <p:pic>
        <p:nvPicPr>
          <p:cNvPr id="5" name="Picture 4" descr="A picture containing table, toy, small, sitting&#10;&#10;Description automatically generated">
            <a:extLst>
              <a:ext uri="{FF2B5EF4-FFF2-40B4-BE49-F238E27FC236}">
                <a16:creationId xmlns:a16="http://schemas.microsoft.com/office/drawing/2014/main" id="{13841F2B-CCCE-3047-8F61-5D55E11580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6" y="849085"/>
            <a:ext cx="5823020" cy="582302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BFD6AA1-69B5-6947-ADFC-7A044D357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673796"/>
            <a:ext cx="5601329" cy="217359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bg1"/>
                </a:solidFill>
                <a:latin typeface="Gotham" panose="02000504050000020004" pitchFamily="2" charset="0"/>
              </a:rPr>
              <a:t>Chris Carlson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Senior Account Executive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(770) 738-1132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dirty="0" err="1">
                <a:solidFill>
                  <a:schemeClr val="bg1"/>
                </a:solidFill>
                <a:latin typeface="Gotham Light" pitchFamily="2" charset="77"/>
              </a:rPr>
              <a:t>chris.carlson@abacussolutions.com</a:t>
            </a:r>
            <a:endParaRPr lang="en-US" dirty="0">
              <a:solidFill>
                <a:schemeClr val="bg1"/>
              </a:solidFill>
              <a:latin typeface="Gotham Light" pitchFamily="2" charset="77"/>
            </a:endParaRP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solidFill>
                  <a:schemeClr val="accent4"/>
                </a:solidFill>
                <a:latin typeface="Gotham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www.abacusllc.com</a:t>
            </a:r>
            <a:endParaRPr lang="en-US" dirty="0">
              <a:solidFill>
                <a:schemeClr val="accent4"/>
              </a:solidFill>
              <a:latin typeface="Gotham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302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3EE6D6F-6B27-F948-8A1E-117EBDEC1F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22" y="1118796"/>
            <a:ext cx="4266936" cy="4266936"/>
          </a:xfrm>
          <a:prstGeom prst="rect">
            <a:avLst/>
          </a:prstGeom>
        </p:spPr>
      </p:pic>
      <p:pic>
        <p:nvPicPr>
          <p:cNvPr id="9" name="Picture 8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DBEA55DB-45A4-1F40-9D16-53584C945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CF09-0A94-FB40-BE82-C3AA4137C204}"/>
              </a:ext>
            </a:extLst>
          </p:cNvPr>
          <p:cNvCxnSpPr>
            <a:cxnSpLocks/>
          </p:cNvCxnSpPr>
          <p:nvPr/>
        </p:nvCxnSpPr>
        <p:spPr>
          <a:xfrm>
            <a:off x="4267200" y="6117813"/>
            <a:ext cx="3657600" cy="0"/>
          </a:xfrm>
          <a:prstGeom prst="line">
            <a:avLst/>
          </a:prstGeom>
          <a:ln w="12700">
            <a:solidFill>
              <a:srgbClr val="F8A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D0DB2C6-CA4D-0B49-B039-1FE56E4BFFAA}"/>
              </a:ext>
            </a:extLst>
          </p:cNvPr>
          <p:cNvSpPr txBox="1">
            <a:spLocks/>
          </p:cNvSpPr>
          <p:nvPr/>
        </p:nvSpPr>
        <p:spPr>
          <a:xfrm>
            <a:off x="2218911" y="6126480"/>
            <a:ext cx="7754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0" i="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-BOOK" panose="02000504050000020004" pitchFamily="2" charset="0"/>
              </a:rPr>
              <a:t>Our goal is to run the </a:t>
            </a:r>
            <a:r>
              <a:rPr lang="en-US" sz="1400" dirty="0">
                <a:latin typeface="GOTHAM-MEDIUM" panose="02000504050000020004" pitchFamily="2" charset="0"/>
              </a:rPr>
              <a:t>last 10,000 IBM </a:t>
            </a:r>
            <a:r>
              <a:rPr lang="en-US" sz="1400" dirty="0" err="1">
                <a:latin typeface="GOTHAM-MEDIUM" panose="02000504050000020004" pitchFamily="2" charset="0"/>
              </a:rPr>
              <a:t>i</a:t>
            </a:r>
            <a:r>
              <a:rPr lang="en-US" sz="1400" dirty="0">
                <a:latin typeface="GOTHAM-MEDIUM" panose="02000504050000020004" pitchFamily="2" charset="0"/>
              </a:rPr>
              <a:t> </a:t>
            </a:r>
            <a:r>
              <a:rPr lang="en-US" sz="1400" dirty="0">
                <a:latin typeface="GOTHAM-BOOK" panose="02000504050000020004" pitchFamily="2" charset="0"/>
              </a:rPr>
              <a:t>environments with, and for, our customers.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C7F3C61-5CF0-714A-8B7C-8998ED99DB3A}"/>
              </a:ext>
            </a:extLst>
          </p:cNvPr>
          <p:cNvSpPr txBox="1">
            <a:spLocks/>
          </p:cNvSpPr>
          <p:nvPr/>
        </p:nvSpPr>
        <p:spPr>
          <a:xfrm>
            <a:off x="726011" y="1598031"/>
            <a:ext cx="8275376" cy="31675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Gotham" panose="02000504050000020004" pitchFamily="2" charset="0"/>
              </a:rPr>
              <a:t>Chris Carlson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Gotham Light" pitchFamily="2" charset="77"/>
              </a:rPr>
              <a:t>Senior Account Executive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Gotham Light" pitchFamily="2" charset="77"/>
              </a:rPr>
              <a:t>(770) 738-1132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Gotham Light" pitchFamily="2" charset="77"/>
              </a:rPr>
              <a:t>chris.carlson@abacussolutions.com</a:t>
            </a:r>
            <a:endParaRPr lang="en-US" sz="3200" dirty="0">
              <a:solidFill>
                <a:schemeClr val="bg1"/>
              </a:solidFill>
              <a:latin typeface="Gotham Ligh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dirty="0">
                <a:solidFill>
                  <a:schemeClr val="accent4"/>
                </a:solidFill>
                <a:latin typeface="Gotham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www.abacusllc.com</a:t>
            </a:r>
            <a:endParaRPr lang="en-US" sz="3200" dirty="0">
              <a:solidFill>
                <a:schemeClr val="accent4"/>
              </a:solidFill>
              <a:latin typeface="Gotham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387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C6464-A7F7-4EBB-B67A-10C49F379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54480"/>
            <a:ext cx="7996925" cy="34249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Abacus is an AS/400-focused platform provider offering cloud, managed services, and IBM products.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The platform goes by many names – AS/400, IBM Power Systems, System </a:t>
            </a:r>
            <a:r>
              <a:rPr lang="en-US" sz="1800" dirty="0" err="1">
                <a:solidFill>
                  <a:schemeClr val="bg1"/>
                </a:solidFill>
                <a:latin typeface="Gotham Light" pitchFamily="2" charset="77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, or IBM iSeries – and Abacus can do anything and everything up to the application level.</a:t>
            </a:r>
            <a:br>
              <a:rPr lang="en-US" sz="1800" dirty="0">
                <a:solidFill>
                  <a:schemeClr val="bg1"/>
                </a:solidFill>
                <a:latin typeface="Gotham Light" pitchFamily="2" charset="77"/>
              </a:rPr>
            </a:br>
            <a:endParaRPr lang="en-US" sz="1800" dirty="0">
              <a:solidFill>
                <a:schemeClr val="bg1"/>
              </a:solidFill>
              <a:latin typeface="Gotham Light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Gotham" panose="02000504050000020004" pitchFamily="2" charset="0"/>
              </a:rPr>
              <a:t>Our goal is to run the last 10,000 IBM </a:t>
            </a:r>
            <a:r>
              <a:rPr lang="en-US" sz="2400" b="1" dirty="0" err="1">
                <a:solidFill>
                  <a:schemeClr val="bg1"/>
                </a:solidFill>
                <a:latin typeface="Gotham" panose="02000504050000020004" pitchFamily="2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Gotham" panose="02000504050000020004" pitchFamily="2" charset="0"/>
              </a:rPr>
              <a:t> environments with, and for, our customers.</a:t>
            </a:r>
          </a:p>
        </p:txBody>
      </p:sp>
      <p:pic>
        <p:nvPicPr>
          <p:cNvPr id="9" name="Picture 8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664401C2-A4DA-A14C-B018-990C7CE5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4C735D0-4D5A-C040-88EF-1431EB35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7092563" cy="5941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we are</a:t>
            </a:r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89A14E8-09EE-EA47-899E-212FE39E0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9"/>
          <a:stretch/>
        </p:blipFill>
        <p:spPr>
          <a:xfrm>
            <a:off x="7786960" y="1507150"/>
            <a:ext cx="4244989" cy="480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5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DDFD-5D28-114C-AFDE-72FAE433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80"/>
            <a:ext cx="9149963" cy="5941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FF8C47-C633-9F4D-9103-71D2D22854BF}"/>
              </a:ext>
            </a:extLst>
          </p:cNvPr>
          <p:cNvSpPr txBox="1">
            <a:spLocks/>
          </p:cNvSpPr>
          <p:nvPr/>
        </p:nvSpPr>
        <p:spPr>
          <a:xfrm>
            <a:off x="640080" y="1554480"/>
            <a:ext cx="5152329" cy="3593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Jump into the deep end of AS/400 cloud or transition your premise infrastructure over time. Abacus has a flexible portfolio of cloud, premise, and even hybrid solutions that help you to move to the cloud when </a:t>
            </a:r>
            <a:r>
              <a:rPr lang="en-US" sz="1800" b="1" i="1" dirty="0">
                <a:solidFill>
                  <a:schemeClr val="bg1"/>
                </a:solidFill>
                <a:latin typeface="Gotham" panose="02000504050000020004" pitchFamily="2" charset="0"/>
              </a:rPr>
              <a:t>you’re</a:t>
            </a: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 ready.</a:t>
            </a:r>
          </a:p>
        </p:txBody>
      </p:sp>
      <p:pic>
        <p:nvPicPr>
          <p:cNvPr id="6" name="Picture 5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BE121476-AFF4-144F-95C7-979ABED6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3EC55E-AD4E-D148-9F33-81B40BF99210}"/>
              </a:ext>
            </a:extLst>
          </p:cNvPr>
          <p:cNvCxnSpPr>
            <a:cxnSpLocks/>
          </p:cNvCxnSpPr>
          <p:nvPr/>
        </p:nvCxnSpPr>
        <p:spPr>
          <a:xfrm>
            <a:off x="4267200" y="6117813"/>
            <a:ext cx="3657600" cy="0"/>
          </a:xfrm>
          <a:prstGeom prst="line">
            <a:avLst/>
          </a:prstGeom>
          <a:ln w="12700">
            <a:solidFill>
              <a:srgbClr val="F8A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01179A-1BA2-CB48-A282-B4193CD9B721}"/>
              </a:ext>
            </a:extLst>
          </p:cNvPr>
          <p:cNvSpPr txBox="1">
            <a:spLocks/>
          </p:cNvSpPr>
          <p:nvPr/>
        </p:nvSpPr>
        <p:spPr>
          <a:xfrm>
            <a:off x="2218911" y="6126480"/>
            <a:ext cx="7754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0" i="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-BOOK" panose="02000504050000020004" pitchFamily="2" charset="0"/>
              </a:rPr>
              <a:t>Our goal is to run the </a:t>
            </a:r>
            <a:r>
              <a:rPr lang="en-US" sz="1400" dirty="0">
                <a:latin typeface="GOTHAM-MEDIUM" panose="02000504050000020004" pitchFamily="2" charset="0"/>
              </a:rPr>
              <a:t>last 10,000 IBM </a:t>
            </a:r>
            <a:r>
              <a:rPr lang="en-US" sz="1400" dirty="0" err="1">
                <a:latin typeface="GOTHAM-MEDIUM" panose="02000504050000020004" pitchFamily="2" charset="0"/>
              </a:rPr>
              <a:t>i</a:t>
            </a:r>
            <a:r>
              <a:rPr lang="en-US" sz="1400" dirty="0">
                <a:latin typeface="GOTHAM-MEDIUM" panose="02000504050000020004" pitchFamily="2" charset="0"/>
              </a:rPr>
              <a:t> </a:t>
            </a:r>
            <a:r>
              <a:rPr lang="en-US" sz="1400" dirty="0">
                <a:latin typeface="GOTHAM-BOOK" panose="02000504050000020004" pitchFamily="2" charset="0"/>
              </a:rPr>
              <a:t>environments with, and for, our customers.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E344D4-6BF4-744B-B259-5C869155C211}"/>
              </a:ext>
            </a:extLst>
          </p:cNvPr>
          <p:cNvGrpSpPr/>
          <p:nvPr/>
        </p:nvGrpSpPr>
        <p:grpSpPr>
          <a:xfrm>
            <a:off x="5985254" y="1655895"/>
            <a:ext cx="5803628" cy="3435890"/>
            <a:chOff x="2629786" y="1376916"/>
            <a:chExt cx="6932428" cy="41041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8546A3-6E33-AE4B-8CB3-A50A2D67899E}"/>
                </a:ext>
              </a:extLst>
            </p:cNvPr>
            <p:cNvGrpSpPr/>
            <p:nvPr/>
          </p:nvGrpSpPr>
          <p:grpSpPr>
            <a:xfrm>
              <a:off x="2629786" y="1376916"/>
              <a:ext cx="6932428" cy="4104167"/>
              <a:chOff x="1758443" y="1048657"/>
              <a:chExt cx="6932428" cy="410416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AA447FE-EA92-B143-A86C-26D6C55C6C44}"/>
                  </a:ext>
                </a:extLst>
              </p:cNvPr>
              <p:cNvSpPr/>
              <p:nvPr/>
            </p:nvSpPr>
            <p:spPr>
              <a:xfrm>
                <a:off x="4586704" y="1048657"/>
                <a:ext cx="4104167" cy="4104167"/>
              </a:xfrm>
              <a:prstGeom prst="ellipse">
                <a:avLst/>
              </a:prstGeom>
              <a:solidFill>
                <a:srgbClr val="B5DD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09594FF-D751-3744-89CE-DA10C17E404A}"/>
                  </a:ext>
                </a:extLst>
              </p:cNvPr>
              <p:cNvSpPr/>
              <p:nvPr/>
            </p:nvSpPr>
            <p:spPr>
              <a:xfrm>
                <a:off x="1758443" y="1048657"/>
                <a:ext cx="4104167" cy="4104167"/>
              </a:xfrm>
              <a:prstGeom prst="ellipse">
                <a:avLst/>
              </a:prstGeom>
              <a:solidFill>
                <a:srgbClr val="B5DD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BA115154-43FE-584F-8723-47EF25CAFE25}"/>
                  </a:ext>
                </a:extLst>
              </p:cNvPr>
              <p:cNvSpPr/>
              <p:nvPr/>
            </p:nvSpPr>
            <p:spPr>
              <a:xfrm>
                <a:off x="4586704" y="1616149"/>
                <a:ext cx="1275907" cy="2969182"/>
              </a:xfrm>
              <a:custGeom>
                <a:avLst/>
                <a:gdLst>
                  <a:gd name="connsiteX0" fmla="*/ 637954 w 1275907"/>
                  <a:gd name="connsiteY0" fmla="*/ 0 h 2969182"/>
                  <a:gd name="connsiteX1" fmla="*/ 674866 w 1275907"/>
                  <a:gd name="connsiteY1" fmla="*/ 33548 h 2969182"/>
                  <a:gd name="connsiteX2" fmla="*/ 1275907 w 1275907"/>
                  <a:gd name="connsiteY2" fmla="*/ 1484591 h 2969182"/>
                  <a:gd name="connsiteX3" fmla="*/ 674866 w 1275907"/>
                  <a:gd name="connsiteY3" fmla="*/ 2935634 h 2969182"/>
                  <a:gd name="connsiteX4" fmla="*/ 637954 w 1275907"/>
                  <a:gd name="connsiteY4" fmla="*/ 2969182 h 2969182"/>
                  <a:gd name="connsiteX5" fmla="*/ 601042 w 1275907"/>
                  <a:gd name="connsiteY5" fmla="*/ 2935634 h 2969182"/>
                  <a:gd name="connsiteX6" fmla="*/ 0 w 1275907"/>
                  <a:gd name="connsiteY6" fmla="*/ 1484591 h 2969182"/>
                  <a:gd name="connsiteX7" fmla="*/ 601042 w 1275907"/>
                  <a:gd name="connsiteY7" fmla="*/ 33548 h 296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907" h="2969182">
                    <a:moveTo>
                      <a:pt x="637954" y="0"/>
                    </a:moveTo>
                    <a:lnTo>
                      <a:pt x="674866" y="33548"/>
                    </a:lnTo>
                    <a:cubicBezTo>
                      <a:pt x="1046220" y="404903"/>
                      <a:pt x="1275907" y="917924"/>
                      <a:pt x="1275907" y="1484591"/>
                    </a:cubicBezTo>
                    <a:cubicBezTo>
                      <a:pt x="1275907" y="2051259"/>
                      <a:pt x="1046220" y="2564280"/>
                      <a:pt x="674866" y="2935634"/>
                    </a:cubicBezTo>
                    <a:lnTo>
                      <a:pt x="637954" y="2969182"/>
                    </a:lnTo>
                    <a:lnTo>
                      <a:pt x="601042" y="2935634"/>
                    </a:lnTo>
                    <a:cubicBezTo>
                      <a:pt x="229688" y="2564280"/>
                      <a:pt x="0" y="2051259"/>
                      <a:pt x="0" y="1484591"/>
                    </a:cubicBezTo>
                    <a:cubicBezTo>
                      <a:pt x="0" y="917924"/>
                      <a:pt x="229688" y="404903"/>
                      <a:pt x="601042" y="33548"/>
                    </a:cubicBezTo>
                    <a:close/>
                  </a:path>
                </a:pathLst>
              </a:custGeom>
              <a:solidFill>
                <a:srgbClr val="7BC3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BA07DC13-8ECE-DE4B-A0AF-2DD453EB6D21}"/>
                </a:ext>
              </a:extLst>
            </p:cNvPr>
            <p:cNvSpPr txBox="1">
              <a:spLocks/>
            </p:cNvSpPr>
            <p:nvPr/>
          </p:nvSpPr>
          <p:spPr>
            <a:xfrm>
              <a:off x="6964305" y="4185337"/>
              <a:ext cx="1913021" cy="54927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Montserrat" panose="02000505000000020004" pitchFamily="2" charset="77"/>
                  <a:ea typeface="Roboto" panose="02000000000000000000" pitchFamily="2" charset="0"/>
                </a:rPr>
                <a:t>PREMISE</a:t>
              </a: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A48175E-9E8A-2142-B5B1-C15D0B743B08}"/>
                </a:ext>
              </a:extLst>
            </p:cNvPr>
            <p:cNvSpPr txBox="1">
              <a:spLocks/>
            </p:cNvSpPr>
            <p:nvPr/>
          </p:nvSpPr>
          <p:spPr>
            <a:xfrm>
              <a:off x="3157681" y="4185337"/>
              <a:ext cx="1913021" cy="54927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Montserrat" panose="02000505000000020004" pitchFamily="2" charset="77"/>
                  <a:ea typeface="Roboto" panose="02000000000000000000" pitchFamily="2" charset="0"/>
                </a:rPr>
                <a:t>CLOUD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FB32E5-FABB-794F-B2EF-A4617369B3EA}"/>
                </a:ext>
              </a:extLst>
            </p:cNvPr>
            <p:cNvGrpSpPr/>
            <p:nvPr/>
          </p:nvGrpSpPr>
          <p:grpSpPr>
            <a:xfrm>
              <a:off x="7389187" y="2708691"/>
              <a:ext cx="1063256" cy="1142040"/>
              <a:chOff x="10441172" y="1013637"/>
              <a:chExt cx="1385869" cy="1488557"/>
            </a:xfrm>
          </p:grpSpPr>
          <p:sp>
            <p:nvSpPr>
              <p:cNvPr id="16" name="Up Arrow 15">
                <a:extLst>
                  <a:ext uri="{FF2B5EF4-FFF2-40B4-BE49-F238E27FC236}">
                    <a16:creationId xmlns:a16="http://schemas.microsoft.com/office/drawing/2014/main" id="{920CCF11-FA01-D244-B65E-6701E73976F8}"/>
                  </a:ext>
                </a:extLst>
              </p:cNvPr>
              <p:cNvSpPr/>
              <p:nvPr/>
            </p:nvSpPr>
            <p:spPr>
              <a:xfrm>
                <a:off x="10441172" y="1013637"/>
                <a:ext cx="1385869" cy="1488557"/>
              </a:xfrm>
              <a:prstGeom prst="upArrow">
                <a:avLst>
                  <a:gd name="adj1" fmla="val 72065"/>
                  <a:gd name="adj2" fmla="val 49620"/>
                </a:avLst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18D9A88-00E3-584A-969C-E633A7DB3090}"/>
                  </a:ext>
                </a:extLst>
              </p:cNvPr>
              <p:cNvGrpSpPr/>
              <p:nvPr/>
            </p:nvGrpSpPr>
            <p:grpSpPr>
              <a:xfrm>
                <a:off x="10844561" y="1636030"/>
                <a:ext cx="579091" cy="686595"/>
                <a:chOff x="9470914" y="397042"/>
                <a:chExt cx="852409" cy="1010653"/>
              </a:xfrm>
            </p:grpSpPr>
            <p:sp>
              <p:nvSpPr>
                <p:cNvPr id="18" name="Can 17">
                  <a:extLst>
                    <a:ext uri="{FF2B5EF4-FFF2-40B4-BE49-F238E27FC236}">
                      <a16:creationId xmlns:a16="http://schemas.microsoft.com/office/drawing/2014/main" id="{72BBD0B3-6F00-E641-B0E8-D12BCF233637}"/>
                    </a:ext>
                  </a:extLst>
                </p:cNvPr>
                <p:cNvSpPr/>
                <p:nvPr/>
              </p:nvSpPr>
              <p:spPr>
                <a:xfrm>
                  <a:off x="9490661" y="397042"/>
                  <a:ext cx="812915" cy="1010653"/>
                </a:xfrm>
                <a:prstGeom prst="can">
                  <a:avLst/>
                </a:prstGeom>
                <a:noFill/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2C8ECAF4-BC08-FB41-B50B-3E750505FA8A}"/>
                    </a:ext>
                  </a:extLst>
                </p:cNvPr>
                <p:cNvSpPr/>
                <p:nvPr/>
              </p:nvSpPr>
              <p:spPr>
                <a:xfrm rot="5400000">
                  <a:off x="9807015" y="344378"/>
                  <a:ext cx="180207" cy="852409"/>
                </a:xfrm>
                <a:prstGeom prst="arc">
                  <a:avLst>
                    <a:gd name="adj1" fmla="val 16388188"/>
                    <a:gd name="adj2" fmla="val 5217453"/>
                  </a:avLst>
                </a:prstGeom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C52D70E2-618A-4F49-A808-03F43B445C2B}"/>
                    </a:ext>
                  </a:extLst>
                </p:cNvPr>
                <p:cNvSpPr/>
                <p:nvPr/>
              </p:nvSpPr>
              <p:spPr>
                <a:xfrm rot="5400000">
                  <a:off x="9807015" y="610190"/>
                  <a:ext cx="180207" cy="852409"/>
                </a:xfrm>
                <a:prstGeom prst="arc">
                  <a:avLst>
                    <a:gd name="adj1" fmla="val 16388188"/>
                    <a:gd name="adj2" fmla="val 5217453"/>
                  </a:avLst>
                </a:prstGeom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ED8041-5727-AD4E-9FE3-E0E3C81248F3}"/>
                </a:ext>
              </a:extLst>
            </p:cNvPr>
            <p:cNvSpPr/>
            <p:nvPr/>
          </p:nvSpPr>
          <p:spPr>
            <a:xfrm>
              <a:off x="3251751" y="2859742"/>
              <a:ext cx="1740671" cy="990989"/>
            </a:xfrm>
            <a:custGeom>
              <a:avLst/>
              <a:gdLst>
                <a:gd name="connsiteX0" fmla="*/ 815796 w 2070789"/>
                <a:gd name="connsiteY0" fmla="*/ 0 h 1178930"/>
                <a:gd name="connsiteX1" fmla="*/ 1333460 w 2070789"/>
                <a:gd name="connsiteY1" fmla="*/ 343131 h 1178930"/>
                <a:gd name="connsiteX2" fmla="*/ 1346941 w 2070789"/>
                <a:gd name="connsiteY2" fmla="*/ 386558 h 1178930"/>
                <a:gd name="connsiteX3" fmla="*/ 1394563 w 2070789"/>
                <a:gd name="connsiteY3" fmla="*/ 371775 h 1178930"/>
                <a:gd name="connsiteX4" fmla="*/ 1476639 w 2070789"/>
                <a:gd name="connsiteY4" fmla="*/ 363501 h 1178930"/>
                <a:gd name="connsiteX5" fmla="*/ 1875621 w 2070789"/>
                <a:gd name="connsiteY5" fmla="*/ 688681 h 1178930"/>
                <a:gd name="connsiteX6" fmla="*/ 1881408 w 2070789"/>
                <a:gd name="connsiteY6" fmla="*/ 746081 h 1178930"/>
                <a:gd name="connsiteX7" fmla="*/ 1896836 w 2070789"/>
                <a:gd name="connsiteY7" fmla="*/ 747636 h 1178930"/>
                <a:gd name="connsiteX8" fmla="*/ 2070789 w 2070789"/>
                <a:gd name="connsiteY8" fmla="*/ 961070 h 1178930"/>
                <a:gd name="connsiteX9" fmla="*/ 1896836 w 2070789"/>
                <a:gd name="connsiteY9" fmla="*/ 1174504 h 1178930"/>
                <a:gd name="connsiteX10" fmla="*/ 1883894 w 2070789"/>
                <a:gd name="connsiteY10" fmla="*/ 1175809 h 1178930"/>
                <a:gd name="connsiteX11" fmla="*/ 1883894 w 2070789"/>
                <a:gd name="connsiteY11" fmla="*/ 1178012 h 1178930"/>
                <a:gd name="connsiteX12" fmla="*/ 1862036 w 2070789"/>
                <a:gd name="connsiteY12" fmla="*/ 1178012 h 1178930"/>
                <a:gd name="connsiteX13" fmla="*/ 1852929 w 2070789"/>
                <a:gd name="connsiteY13" fmla="*/ 1178930 h 1178930"/>
                <a:gd name="connsiteX14" fmla="*/ 1843823 w 2070789"/>
                <a:gd name="connsiteY14" fmla="*/ 1178012 h 1178930"/>
                <a:gd name="connsiteX15" fmla="*/ 1476649 w 2070789"/>
                <a:gd name="connsiteY15" fmla="*/ 1178012 h 1178930"/>
                <a:gd name="connsiteX16" fmla="*/ 1476639 w 2070789"/>
                <a:gd name="connsiteY16" fmla="*/ 1178013 h 1178930"/>
                <a:gd name="connsiteX17" fmla="*/ 1476629 w 2070789"/>
                <a:gd name="connsiteY17" fmla="*/ 1178012 h 1178930"/>
                <a:gd name="connsiteX18" fmla="*/ 277488 w 2070789"/>
                <a:gd name="connsiteY18" fmla="*/ 1178012 h 1178930"/>
                <a:gd name="connsiteX19" fmla="*/ 277458 w 2070789"/>
                <a:gd name="connsiteY19" fmla="*/ 1178015 h 1178930"/>
                <a:gd name="connsiteX20" fmla="*/ 277428 w 2070789"/>
                <a:gd name="connsiteY20" fmla="*/ 1178012 h 1178930"/>
                <a:gd name="connsiteX21" fmla="*/ 253982 w 2070789"/>
                <a:gd name="connsiteY21" fmla="*/ 1178012 h 1178930"/>
                <a:gd name="connsiteX22" fmla="*/ 253982 w 2070789"/>
                <a:gd name="connsiteY22" fmla="*/ 1175649 h 1178930"/>
                <a:gd name="connsiteX23" fmla="*/ 221540 w 2070789"/>
                <a:gd name="connsiteY23" fmla="*/ 1172378 h 1178930"/>
                <a:gd name="connsiteX24" fmla="*/ 0 w 2070789"/>
                <a:gd name="connsiteY24" fmla="*/ 900557 h 1178930"/>
                <a:gd name="connsiteX25" fmla="*/ 221540 w 2070789"/>
                <a:gd name="connsiteY25" fmla="*/ 628736 h 1178930"/>
                <a:gd name="connsiteX26" fmla="*/ 258762 w 2070789"/>
                <a:gd name="connsiteY26" fmla="*/ 624984 h 1178930"/>
                <a:gd name="connsiteX27" fmla="*/ 253982 w 2070789"/>
                <a:gd name="connsiteY27" fmla="*/ 561814 h 1178930"/>
                <a:gd name="connsiteX28" fmla="*/ 815796 w 2070789"/>
                <a:gd name="connsiteY28" fmla="*/ 0 h 117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70789" h="1178930">
                  <a:moveTo>
                    <a:pt x="815796" y="0"/>
                  </a:moveTo>
                  <a:cubicBezTo>
                    <a:pt x="1048507" y="0"/>
                    <a:pt x="1248172" y="141487"/>
                    <a:pt x="1333460" y="343131"/>
                  </a:cubicBezTo>
                  <a:lnTo>
                    <a:pt x="1346941" y="386558"/>
                  </a:lnTo>
                  <a:lnTo>
                    <a:pt x="1394563" y="371775"/>
                  </a:lnTo>
                  <a:cubicBezTo>
                    <a:pt x="1421074" y="366350"/>
                    <a:pt x="1448524" y="363501"/>
                    <a:pt x="1476639" y="363501"/>
                  </a:cubicBezTo>
                  <a:cubicBezTo>
                    <a:pt x="1673445" y="363501"/>
                    <a:pt x="1837646" y="503101"/>
                    <a:pt x="1875621" y="688681"/>
                  </a:cubicBezTo>
                  <a:lnTo>
                    <a:pt x="1881408" y="746081"/>
                  </a:lnTo>
                  <a:lnTo>
                    <a:pt x="1896836" y="747636"/>
                  </a:lnTo>
                  <a:cubicBezTo>
                    <a:pt x="1996111" y="767951"/>
                    <a:pt x="2070789" y="855789"/>
                    <a:pt x="2070789" y="961070"/>
                  </a:cubicBezTo>
                  <a:cubicBezTo>
                    <a:pt x="2070789" y="1066351"/>
                    <a:pt x="1996111" y="1154189"/>
                    <a:pt x="1896836" y="1174504"/>
                  </a:cubicBezTo>
                  <a:lnTo>
                    <a:pt x="1883894" y="1175809"/>
                  </a:lnTo>
                  <a:lnTo>
                    <a:pt x="1883894" y="1178012"/>
                  </a:lnTo>
                  <a:lnTo>
                    <a:pt x="1862036" y="1178012"/>
                  </a:lnTo>
                  <a:lnTo>
                    <a:pt x="1852929" y="1178930"/>
                  </a:lnTo>
                  <a:lnTo>
                    <a:pt x="1843823" y="1178012"/>
                  </a:lnTo>
                  <a:lnTo>
                    <a:pt x="1476649" y="1178012"/>
                  </a:lnTo>
                  <a:lnTo>
                    <a:pt x="1476639" y="1178013"/>
                  </a:lnTo>
                  <a:lnTo>
                    <a:pt x="1476629" y="1178012"/>
                  </a:lnTo>
                  <a:lnTo>
                    <a:pt x="277488" y="1178012"/>
                  </a:lnTo>
                  <a:lnTo>
                    <a:pt x="277458" y="1178015"/>
                  </a:lnTo>
                  <a:lnTo>
                    <a:pt x="277428" y="1178012"/>
                  </a:lnTo>
                  <a:lnTo>
                    <a:pt x="253982" y="1178012"/>
                  </a:lnTo>
                  <a:lnTo>
                    <a:pt x="253982" y="1175649"/>
                  </a:lnTo>
                  <a:lnTo>
                    <a:pt x="221540" y="1172378"/>
                  </a:lnTo>
                  <a:cubicBezTo>
                    <a:pt x="95107" y="1146506"/>
                    <a:pt x="0" y="1034639"/>
                    <a:pt x="0" y="900557"/>
                  </a:cubicBezTo>
                  <a:cubicBezTo>
                    <a:pt x="0" y="766475"/>
                    <a:pt x="95107" y="654608"/>
                    <a:pt x="221540" y="628736"/>
                  </a:cubicBezTo>
                  <a:lnTo>
                    <a:pt x="258762" y="624984"/>
                  </a:lnTo>
                  <a:lnTo>
                    <a:pt x="253982" y="561814"/>
                  </a:lnTo>
                  <a:cubicBezTo>
                    <a:pt x="253982" y="251533"/>
                    <a:pt x="505515" y="0"/>
                    <a:pt x="8157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15EA4A2E-36FE-BE43-A2BA-35C1FFB804F3}"/>
                </a:ext>
              </a:extLst>
            </p:cNvPr>
            <p:cNvSpPr txBox="1">
              <a:spLocks/>
            </p:cNvSpPr>
            <p:nvPr/>
          </p:nvSpPr>
          <p:spPr>
            <a:xfrm>
              <a:off x="5437342" y="3322797"/>
              <a:ext cx="1338803" cy="31970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dirty="0">
                  <a:solidFill>
                    <a:schemeClr val="bg1"/>
                  </a:solidFill>
                  <a:latin typeface="Montserrat" panose="02000505000000020004" pitchFamily="2" charset="77"/>
                  <a:ea typeface="Roboto" panose="02000000000000000000" pitchFamily="2" charset="0"/>
                </a:rPr>
                <a:t>HYBRID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05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oy&#10;&#10;Description automatically generated">
            <a:extLst>
              <a:ext uri="{FF2B5EF4-FFF2-40B4-BE49-F238E27FC236}">
                <a16:creationId xmlns:a16="http://schemas.microsoft.com/office/drawing/2014/main" id="{F1C31E3D-1F33-AB4C-8801-5D815A8F0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/>
          <a:stretch/>
        </p:blipFill>
        <p:spPr>
          <a:xfrm>
            <a:off x="8025205" y="1144749"/>
            <a:ext cx="3968831" cy="4806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B4C689-D24B-4EFE-9EE9-01128568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80"/>
            <a:ext cx="5455921" cy="694944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kern="1200" dirty="0">
                <a:solidFill>
                  <a:schemeClr val="bg1"/>
                </a:solidFill>
                <a:latin typeface="Montserrat" panose="02000505000000020004" pitchFamily="2" charset="77"/>
              </a:rPr>
              <a:t>Cloud Solutions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42072-C31D-4282-8CD9-230C6111677D}"/>
              </a:ext>
            </a:extLst>
          </p:cNvPr>
          <p:cNvSpPr txBox="1"/>
          <p:nvPr/>
        </p:nvSpPr>
        <p:spPr>
          <a:xfrm>
            <a:off x="640080" y="1554480"/>
            <a:ext cx="7754179" cy="343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Enterprise </a:t>
            </a:r>
            <a:r>
              <a:rPr lang="en-US" dirty="0" err="1">
                <a:solidFill>
                  <a:schemeClr val="bg1"/>
                </a:solidFill>
                <a:latin typeface="Gotham Light" pitchFamily="2" charset="77"/>
              </a:rPr>
              <a:t>i</a:t>
            </a: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 Cloud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Entry </a:t>
            </a:r>
            <a:r>
              <a:rPr lang="en-US" dirty="0" err="1">
                <a:solidFill>
                  <a:schemeClr val="bg1"/>
                </a:solidFill>
                <a:latin typeface="Gotham Light" pitchFamily="2" charset="77"/>
              </a:rPr>
              <a:t>i</a:t>
            </a: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 Cloud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Cloud Hosting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High Availability as a Service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Backup as a Service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Disaster Recovery as a Service (Start Recovery &lt;12 Hours)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Disaster Recovery as a Service (Start Recovery &lt;24 Hours)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Windows Cloud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OS Upgrade Test Flight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71E001-02A1-6F44-94BD-833D1041618E}"/>
              </a:ext>
            </a:extLst>
          </p:cNvPr>
          <p:cNvSpPr txBox="1">
            <a:spLocks/>
          </p:cNvSpPr>
          <p:nvPr/>
        </p:nvSpPr>
        <p:spPr>
          <a:xfrm>
            <a:off x="2218911" y="6126480"/>
            <a:ext cx="7754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0" i="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-BOOK" panose="02000504050000020004" pitchFamily="2" charset="0"/>
              </a:rPr>
              <a:t>Our goal is to run the </a:t>
            </a:r>
            <a:r>
              <a:rPr lang="en-US" sz="1400" dirty="0">
                <a:latin typeface="GOTHAM-MEDIUM" panose="02000504050000020004" pitchFamily="2" charset="0"/>
              </a:rPr>
              <a:t>last 10,000 IBM </a:t>
            </a:r>
            <a:r>
              <a:rPr lang="en-US" sz="1400" dirty="0" err="1">
                <a:latin typeface="GOTHAM-MEDIUM" panose="02000504050000020004" pitchFamily="2" charset="0"/>
              </a:rPr>
              <a:t>i</a:t>
            </a:r>
            <a:r>
              <a:rPr lang="en-US" sz="1400" dirty="0">
                <a:latin typeface="GOTHAM-MEDIUM" panose="02000504050000020004" pitchFamily="2" charset="0"/>
              </a:rPr>
              <a:t> </a:t>
            </a:r>
            <a:r>
              <a:rPr lang="en-US" sz="1400" dirty="0">
                <a:latin typeface="GOTHAM-BOOK" panose="02000504050000020004" pitchFamily="2" charset="0"/>
              </a:rPr>
              <a:t>environments with, and for, our customers.</a:t>
            </a:r>
          </a:p>
        </p:txBody>
      </p:sp>
      <p:pic>
        <p:nvPicPr>
          <p:cNvPr id="13" name="Picture 12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5A24D89D-0E24-F44F-979C-F868FA448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CE3DAC-8FAF-8D4A-96E1-3F0FF9488B66}"/>
              </a:ext>
            </a:extLst>
          </p:cNvPr>
          <p:cNvCxnSpPr>
            <a:cxnSpLocks/>
          </p:cNvCxnSpPr>
          <p:nvPr/>
        </p:nvCxnSpPr>
        <p:spPr>
          <a:xfrm>
            <a:off x="4267200" y="6117813"/>
            <a:ext cx="3657600" cy="0"/>
          </a:xfrm>
          <a:prstGeom prst="line">
            <a:avLst/>
          </a:prstGeom>
          <a:ln w="12700">
            <a:solidFill>
              <a:srgbClr val="F8A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4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E965E5D-31B1-9342-80E3-71A4155AA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6657451" y="1055803"/>
            <a:ext cx="5288667" cy="5062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364DDE-EFFD-4AE6-9B97-6441AFA67BDE}"/>
              </a:ext>
            </a:extLst>
          </p:cNvPr>
          <p:cNvSpPr txBox="1"/>
          <p:nvPr/>
        </p:nvSpPr>
        <p:spPr>
          <a:xfrm>
            <a:off x="640080" y="1554480"/>
            <a:ext cx="6411170" cy="292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Backup Management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Operations Management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High Availability Management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Disaster Recovery Management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Maintenance Services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Technology Services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Performance Assessment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Health Check</a:t>
            </a:r>
          </a:p>
        </p:txBody>
      </p:sp>
      <p:pic>
        <p:nvPicPr>
          <p:cNvPr id="13" name="Picture 12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5A24D89D-0E24-F44F-979C-F868FA448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CE3DAC-8FAF-8D4A-96E1-3F0FF9488B66}"/>
              </a:ext>
            </a:extLst>
          </p:cNvPr>
          <p:cNvCxnSpPr>
            <a:cxnSpLocks/>
          </p:cNvCxnSpPr>
          <p:nvPr/>
        </p:nvCxnSpPr>
        <p:spPr>
          <a:xfrm>
            <a:off x="4267200" y="6117813"/>
            <a:ext cx="3657600" cy="0"/>
          </a:xfrm>
          <a:prstGeom prst="line">
            <a:avLst/>
          </a:prstGeom>
          <a:ln w="12700">
            <a:solidFill>
              <a:srgbClr val="F8A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56260B5-71E3-134C-8F6C-01D68FDBE868}"/>
              </a:ext>
            </a:extLst>
          </p:cNvPr>
          <p:cNvSpPr txBox="1">
            <a:spLocks/>
          </p:cNvSpPr>
          <p:nvPr/>
        </p:nvSpPr>
        <p:spPr>
          <a:xfrm>
            <a:off x="640080" y="640080"/>
            <a:ext cx="5455920" cy="6949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Managed Services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71E001-02A1-6F44-94BD-833D1041618E}"/>
              </a:ext>
            </a:extLst>
          </p:cNvPr>
          <p:cNvSpPr txBox="1">
            <a:spLocks/>
          </p:cNvSpPr>
          <p:nvPr/>
        </p:nvSpPr>
        <p:spPr>
          <a:xfrm>
            <a:off x="2218911" y="6126480"/>
            <a:ext cx="7754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0" i="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-BOOK" panose="02000504050000020004" pitchFamily="2" charset="0"/>
              </a:rPr>
              <a:t>Our goal is to run the </a:t>
            </a:r>
            <a:r>
              <a:rPr lang="en-US" sz="1400" dirty="0">
                <a:latin typeface="GOTHAM-MEDIUM" panose="02000504050000020004" pitchFamily="2" charset="0"/>
              </a:rPr>
              <a:t>last 10,000 IBM </a:t>
            </a:r>
            <a:r>
              <a:rPr lang="en-US" sz="1400" dirty="0" err="1">
                <a:latin typeface="GOTHAM-MEDIUM" panose="02000504050000020004" pitchFamily="2" charset="0"/>
              </a:rPr>
              <a:t>i</a:t>
            </a:r>
            <a:r>
              <a:rPr lang="en-US" sz="1400" dirty="0">
                <a:latin typeface="GOTHAM-MEDIUM" panose="02000504050000020004" pitchFamily="2" charset="0"/>
              </a:rPr>
              <a:t> </a:t>
            </a:r>
            <a:r>
              <a:rPr lang="en-US" sz="1400" dirty="0">
                <a:latin typeface="GOTHAM-BOOK" panose="02000504050000020004" pitchFamily="2" charset="0"/>
              </a:rPr>
              <a:t>environments with, and for, our customers.</a:t>
            </a:r>
          </a:p>
        </p:txBody>
      </p:sp>
    </p:spTree>
    <p:extLst>
      <p:ext uri="{BB962C8B-B14F-4D97-AF65-F5344CB8AC3E}">
        <p14:creationId xmlns:p14="http://schemas.microsoft.com/office/powerpoint/2010/main" val="108976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5A24D89D-0E24-F44F-979C-F868FA448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871E001-02A1-6F44-94BD-833D1041618E}"/>
              </a:ext>
            </a:extLst>
          </p:cNvPr>
          <p:cNvSpPr txBox="1">
            <a:spLocks/>
          </p:cNvSpPr>
          <p:nvPr/>
        </p:nvSpPr>
        <p:spPr>
          <a:xfrm>
            <a:off x="2218911" y="6126480"/>
            <a:ext cx="7754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0" i="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-BOOK" panose="02000504050000020004" pitchFamily="2" charset="0"/>
              </a:rPr>
              <a:t>Our goal is to run the </a:t>
            </a:r>
            <a:r>
              <a:rPr lang="en-US" sz="1400" dirty="0">
                <a:latin typeface="GOTHAM-MEDIUM" panose="02000504050000020004" pitchFamily="2" charset="0"/>
              </a:rPr>
              <a:t>last 10,000 IBM </a:t>
            </a:r>
            <a:r>
              <a:rPr lang="en-US" sz="1400" dirty="0" err="1">
                <a:latin typeface="GOTHAM-MEDIUM" panose="02000504050000020004" pitchFamily="2" charset="0"/>
              </a:rPr>
              <a:t>i</a:t>
            </a:r>
            <a:r>
              <a:rPr lang="en-US" sz="1400" dirty="0">
                <a:latin typeface="GOTHAM-MEDIUM" panose="02000504050000020004" pitchFamily="2" charset="0"/>
              </a:rPr>
              <a:t> </a:t>
            </a:r>
            <a:r>
              <a:rPr lang="en-US" sz="1400" dirty="0">
                <a:latin typeface="GOTHAM-BOOK" panose="02000504050000020004" pitchFamily="2" charset="0"/>
              </a:rPr>
              <a:t>environments with, and for, our customers.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CE3DAC-8FAF-8D4A-96E1-3F0FF9488B66}"/>
              </a:ext>
            </a:extLst>
          </p:cNvPr>
          <p:cNvCxnSpPr>
            <a:cxnSpLocks/>
          </p:cNvCxnSpPr>
          <p:nvPr/>
        </p:nvCxnSpPr>
        <p:spPr>
          <a:xfrm>
            <a:off x="4267200" y="6117813"/>
            <a:ext cx="3657600" cy="0"/>
          </a:xfrm>
          <a:prstGeom prst="line">
            <a:avLst/>
          </a:prstGeom>
          <a:ln w="12700">
            <a:solidFill>
              <a:srgbClr val="F8A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56260B5-71E3-134C-8F6C-01D68FDBE868}"/>
              </a:ext>
            </a:extLst>
          </p:cNvPr>
          <p:cNvSpPr txBox="1">
            <a:spLocks/>
          </p:cNvSpPr>
          <p:nvPr/>
        </p:nvSpPr>
        <p:spPr>
          <a:xfrm>
            <a:off x="640080" y="640080"/>
            <a:ext cx="2580197" cy="6949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Product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64DDE-EFFD-4AE6-9B97-6441AFA67BDE}"/>
              </a:ext>
            </a:extLst>
          </p:cNvPr>
          <p:cNvSpPr txBox="1"/>
          <p:nvPr/>
        </p:nvSpPr>
        <p:spPr>
          <a:xfrm>
            <a:off x="640080" y="1554480"/>
            <a:ext cx="3814474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New Hardware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Pre-Owned Hardware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FBDC7-678F-B542-AEE7-47D615AA451E}"/>
              </a:ext>
            </a:extLst>
          </p:cNvPr>
          <p:cNvSpPr txBox="1"/>
          <p:nvPr/>
        </p:nvSpPr>
        <p:spPr>
          <a:xfrm>
            <a:off x="640080" y="2962951"/>
            <a:ext cx="8260639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Gotham Light" pitchFamily="2" charset="77"/>
              </a:rPr>
              <a:t>Additionally, Abacus Solutions is an IBM Gold Business Partner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718A3C-FB77-E841-B1A1-C0F617873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700016"/>
            <a:ext cx="1627909" cy="1350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30AF9-7E13-DB40-A2B3-3F9F2F59A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43" y="3714448"/>
            <a:ext cx="1627909" cy="1350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D17E1A-E15D-1145-9FF0-0EA65AB5C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53" y="3700016"/>
            <a:ext cx="1627909" cy="1062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6888D8-59C8-EB47-BCC2-66966DBDD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06" y="3707521"/>
            <a:ext cx="1627909" cy="1212273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6E76A4C5-7A59-6A4B-BB88-5AC7EDCE1D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9"/>
          <a:stretch/>
        </p:blipFill>
        <p:spPr>
          <a:xfrm>
            <a:off x="8242013" y="2476302"/>
            <a:ext cx="3657601" cy="40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3179730-2E3B-0B4F-9BE2-F91C986996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50" y="1785768"/>
            <a:ext cx="2917318" cy="4251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99297-E1CC-4117-BADF-C72E9471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5455920" cy="6949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Our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688B-F54E-49AC-B6D0-B201DD61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90368"/>
            <a:ext cx="9333010" cy="4015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latin typeface="Gotham" panose="02000504050000020004" pitchFamily="2" charset="0"/>
              </a:rPr>
              <a:t>Technical Team: </a:t>
            </a: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We have 30+ of the best AS/400-skilled technical, sales, and support talent in the industry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latin typeface="Gotham" panose="02000504050000020004" pitchFamily="2" charset="0"/>
              </a:rPr>
              <a:t>Data Centers:</a:t>
            </a: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 QTS – Metro, QTS – Irving, and 1190 Kennestone Circle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latin typeface="Gotham" panose="02000504050000020004" pitchFamily="2" charset="0"/>
              </a:rPr>
              <a:t>Compliance: </a:t>
            </a: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SOC2 Type 1, SOC2 Type 2, ISO27001, GDPR alignment.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latin typeface="Gotham" panose="02000504050000020004" pitchFamily="2" charset="0"/>
              </a:rPr>
              <a:t>Support: </a:t>
            </a:r>
            <a:r>
              <a:rPr lang="en-US" sz="1800" dirty="0">
                <a:solidFill>
                  <a:schemeClr val="bg1"/>
                </a:solidFill>
                <a:latin typeface="Gotham Light" pitchFamily="2" charset="77"/>
              </a:rPr>
              <a:t>ITIL focused Network Operations Center, customer information portal, and support center ticketing system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latin typeface="Gotham" panose="02000504050000020004" pitchFamily="2" charset="0"/>
              </a:rPr>
              <a:t>Lab: </a:t>
            </a:r>
            <a:r>
              <a:rPr lang="en-US" sz="1800" dirty="0">
                <a:solidFill>
                  <a:schemeClr val="bg1"/>
                </a:solidFill>
                <a:latin typeface="Gotham" panose="02000504050000020004" pitchFamily="2" charset="0"/>
              </a:rPr>
              <a:t>audit, testing, solution builds, development, proof-of-concept, </a:t>
            </a:r>
            <a:br>
              <a:rPr lang="en-US" sz="1800" dirty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sz="1800" dirty="0">
                <a:solidFill>
                  <a:schemeClr val="bg1"/>
                </a:solidFill>
                <a:latin typeface="Gotham" panose="02000504050000020004" pitchFamily="2" charset="0"/>
              </a:rPr>
              <a:t>cloud, services, shipping/receiving, and logistics</a:t>
            </a:r>
            <a:endParaRPr lang="en-US" sz="1800" dirty="0">
              <a:solidFill>
                <a:schemeClr val="bg1"/>
              </a:solidFill>
              <a:latin typeface="Gotham Light" pitchFamily="2" charset="7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Gotham-LightItalic" pitchFamily="2" charset="77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6A0E0F0-7EB8-4A42-8FDD-1E9BFC432082}"/>
              </a:ext>
            </a:extLst>
          </p:cNvPr>
          <p:cNvSpPr txBox="1">
            <a:spLocks/>
          </p:cNvSpPr>
          <p:nvPr/>
        </p:nvSpPr>
        <p:spPr>
          <a:xfrm>
            <a:off x="2218911" y="6126480"/>
            <a:ext cx="7754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0" i="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-BOOK" panose="02000504050000020004" pitchFamily="2" charset="0"/>
              </a:rPr>
              <a:t>Our goal is to run the </a:t>
            </a:r>
            <a:r>
              <a:rPr lang="en-US" sz="1400" dirty="0">
                <a:latin typeface="GOTHAM-MEDIUM" panose="02000504050000020004" pitchFamily="2" charset="0"/>
              </a:rPr>
              <a:t>last 10,000 IBM </a:t>
            </a:r>
            <a:r>
              <a:rPr lang="en-US" sz="1400" dirty="0" err="1">
                <a:latin typeface="GOTHAM-MEDIUM" panose="02000504050000020004" pitchFamily="2" charset="0"/>
              </a:rPr>
              <a:t>i</a:t>
            </a:r>
            <a:r>
              <a:rPr lang="en-US" sz="1400" dirty="0">
                <a:latin typeface="GOTHAM-MEDIUM" panose="02000504050000020004" pitchFamily="2" charset="0"/>
              </a:rPr>
              <a:t> </a:t>
            </a:r>
            <a:r>
              <a:rPr lang="en-US" sz="1400" dirty="0">
                <a:latin typeface="GOTHAM-BOOK" panose="02000504050000020004" pitchFamily="2" charset="0"/>
              </a:rPr>
              <a:t>environments with, and for, our customers.</a:t>
            </a:r>
          </a:p>
        </p:txBody>
      </p:sp>
      <p:pic>
        <p:nvPicPr>
          <p:cNvPr id="9" name="Picture 8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CB877052-3028-1A43-B9CB-4E6EE2FB9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CA99BB-B7F9-A545-9F7F-00FBF6976C02}"/>
              </a:ext>
            </a:extLst>
          </p:cNvPr>
          <p:cNvCxnSpPr>
            <a:cxnSpLocks/>
          </p:cNvCxnSpPr>
          <p:nvPr/>
        </p:nvCxnSpPr>
        <p:spPr>
          <a:xfrm>
            <a:off x="4267200" y="6117813"/>
            <a:ext cx="3657600" cy="0"/>
          </a:xfrm>
          <a:prstGeom prst="line">
            <a:avLst/>
          </a:prstGeom>
          <a:ln w="12700">
            <a:solidFill>
              <a:srgbClr val="F8A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D7B8-B34B-479F-B448-D1923A68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759440" cy="6949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Abacus IBM </a:t>
            </a:r>
            <a:r>
              <a:rPr lang="en-US" sz="4000" b="1" dirty="0" err="1">
                <a:solidFill>
                  <a:schemeClr val="bg1"/>
                </a:solidFill>
                <a:latin typeface="Montserrat" panose="02000505000000020004" pitchFamily="2" charset="77"/>
              </a:rPr>
              <a:t>i</a:t>
            </a:r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 PaaS Responsibility Matrix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026FA9-39E3-4C1F-B17D-C2982B985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19950"/>
              </p:ext>
            </p:extLst>
          </p:nvPr>
        </p:nvGraphicFramePr>
        <p:xfrm>
          <a:off x="640080" y="1818800"/>
          <a:ext cx="10836059" cy="3823904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192990">
                  <a:extLst>
                    <a:ext uri="{9D8B030D-6E8A-4147-A177-3AD203B41FA5}">
                      <a16:colId xmlns:a16="http://schemas.microsoft.com/office/drawing/2014/main" val="212187534"/>
                    </a:ext>
                  </a:extLst>
                </a:gridCol>
                <a:gridCol w="1543574">
                  <a:extLst>
                    <a:ext uri="{9D8B030D-6E8A-4147-A177-3AD203B41FA5}">
                      <a16:colId xmlns:a16="http://schemas.microsoft.com/office/drawing/2014/main" val="724157860"/>
                    </a:ext>
                  </a:extLst>
                </a:gridCol>
                <a:gridCol w="1468073">
                  <a:extLst>
                    <a:ext uri="{9D8B030D-6E8A-4147-A177-3AD203B41FA5}">
                      <a16:colId xmlns:a16="http://schemas.microsoft.com/office/drawing/2014/main" val="65289410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855290426"/>
                    </a:ext>
                  </a:extLst>
                </a:gridCol>
                <a:gridCol w="1122334">
                  <a:extLst>
                    <a:ext uri="{9D8B030D-6E8A-4147-A177-3AD203B41FA5}">
                      <a16:colId xmlns:a16="http://schemas.microsoft.com/office/drawing/2014/main" val="203917210"/>
                    </a:ext>
                  </a:extLst>
                </a:gridCol>
                <a:gridCol w="1185548">
                  <a:extLst>
                    <a:ext uri="{9D8B030D-6E8A-4147-A177-3AD203B41FA5}">
                      <a16:colId xmlns:a16="http://schemas.microsoft.com/office/drawing/2014/main" val="231857384"/>
                    </a:ext>
                  </a:extLst>
                </a:gridCol>
                <a:gridCol w="1081969">
                  <a:extLst>
                    <a:ext uri="{9D8B030D-6E8A-4147-A177-3AD203B41FA5}">
                      <a16:colId xmlns:a16="http://schemas.microsoft.com/office/drawing/2014/main" val="1839314372"/>
                    </a:ext>
                  </a:extLst>
                </a:gridCol>
              </a:tblGrid>
              <a:tr h="61270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-MEDIUM" panose="02000504050000020004" pitchFamily="2" charset="0"/>
                        </a:rPr>
                        <a:t>Service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-MEDIUM" panose="02000504050000020004" pitchFamily="2" charset="0"/>
                        </a:rPr>
                        <a:t>Premise</a:t>
                      </a:r>
                    </a:p>
                    <a:p>
                      <a:pPr algn="ctr"/>
                      <a:r>
                        <a:rPr lang="en-US" sz="1050" b="0" i="0" dirty="0">
                          <a:solidFill>
                            <a:schemeClr val="bg1"/>
                          </a:solidFill>
                          <a:latin typeface="GOTHAM-MEDIUM" panose="02000504050000020004" pitchFamily="2" charset="0"/>
                        </a:rPr>
                        <a:t>(Traditional)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-MEDIUM" panose="02000504050000020004" pitchFamily="2" charset="0"/>
                        </a:rPr>
                        <a:t>Premise </a:t>
                      </a:r>
                    </a:p>
                    <a:p>
                      <a:pPr algn="ctr"/>
                      <a:r>
                        <a:rPr lang="en-US" sz="1050" b="0" i="0" dirty="0">
                          <a:solidFill>
                            <a:schemeClr val="bg1"/>
                          </a:solidFill>
                          <a:latin typeface="GOTHAM-MEDIUM" panose="02000504050000020004" pitchFamily="2" charset="0"/>
                        </a:rPr>
                        <a:t>(MSP)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-MEDIUM" panose="02000504050000020004" pitchFamily="2" charset="0"/>
                        </a:rPr>
                        <a:t>Hybrid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-MEDIUM" panose="02000504050000020004" pitchFamily="2" charset="0"/>
                        </a:rPr>
                        <a:t>Cloud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91431"/>
                  </a:ext>
                </a:extLst>
              </a:tr>
              <a:tr h="45874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 Light" pitchFamily="2" charset="77"/>
                        </a:rPr>
                        <a:t>Applications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8037"/>
                  </a:ext>
                </a:extLst>
              </a:tr>
              <a:tr h="45874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 Light" pitchFamily="2" charset="77"/>
                        </a:rPr>
                        <a:t>Ops Management - High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40350"/>
                  </a:ext>
                </a:extLst>
              </a:tr>
              <a:tr h="45874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 Light" pitchFamily="2" charset="77"/>
                        </a:rPr>
                        <a:t>Network Connectivity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81385"/>
                  </a:ext>
                </a:extLst>
              </a:tr>
              <a:tr h="45874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 Light" pitchFamily="2" charset="77"/>
                        </a:rPr>
                        <a:t>Ops Management – Med/Low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290661"/>
                  </a:ext>
                </a:extLst>
              </a:tr>
              <a:tr h="45874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 Light" pitchFamily="2" charset="77"/>
                        </a:rPr>
                        <a:t>Backups (Local)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405069"/>
                  </a:ext>
                </a:extLst>
              </a:tr>
              <a:tr h="45874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 Light" pitchFamily="2" charset="77"/>
                        </a:rPr>
                        <a:t>Hardware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613844"/>
                  </a:ext>
                </a:extLst>
              </a:tr>
              <a:tr h="45874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Gotham Light" pitchFamily="2" charset="77"/>
                        </a:rPr>
                        <a:t>Data Center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Customer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Light" pitchFamily="2" charset="77"/>
                        </a:rPr>
                        <a:t>Abacus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1879"/>
                  </a:ext>
                </a:extLst>
              </a:tr>
            </a:tbl>
          </a:graphicData>
        </a:graphic>
      </p:graphicFrame>
      <p:pic>
        <p:nvPicPr>
          <p:cNvPr id="9" name="Picture 8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AA4BFA12-A0C8-7F44-A69A-39E9941E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22A350-6732-0549-B716-804EE6D5081F}"/>
              </a:ext>
            </a:extLst>
          </p:cNvPr>
          <p:cNvCxnSpPr>
            <a:cxnSpLocks/>
          </p:cNvCxnSpPr>
          <p:nvPr/>
        </p:nvCxnSpPr>
        <p:spPr>
          <a:xfrm>
            <a:off x="4267200" y="6117813"/>
            <a:ext cx="3657600" cy="0"/>
          </a:xfrm>
          <a:prstGeom prst="line">
            <a:avLst/>
          </a:prstGeom>
          <a:ln w="12700">
            <a:solidFill>
              <a:srgbClr val="F8A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FB80CE-4882-6C4D-A23B-1A0E1272FE95}"/>
              </a:ext>
            </a:extLst>
          </p:cNvPr>
          <p:cNvSpPr txBox="1">
            <a:spLocks/>
          </p:cNvSpPr>
          <p:nvPr/>
        </p:nvSpPr>
        <p:spPr>
          <a:xfrm>
            <a:off x="2218911" y="6126480"/>
            <a:ext cx="7754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0" i="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-BOOK" panose="02000504050000020004" pitchFamily="2" charset="0"/>
              </a:rPr>
              <a:t>Our goal is to run the </a:t>
            </a:r>
            <a:r>
              <a:rPr lang="en-US" sz="1400" dirty="0">
                <a:latin typeface="GOTHAM-MEDIUM" panose="02000504050000020004" pitchFamily="2" charset="0"/>
              </a:rPr>
              <a:t>last 10,000 IBM </a:t>
            </a:r>
            <a:r>
              <a:rPr lang="en-US" sz="1400" dirty="0" err="1">
                <a:latin typeface="GOTHAM-MEDIUM" panose="02000504050000020004" pitchFamily="2" charset="0"/>
              </a:rPr>
              <a:t>i</a:t>
            </a:r>
            <a:r>
              <a:rPr lang="en-US" sz="1400" dirty="0">
                <a:latin typeface="GOTHAM-MEDIUM" panose="02000504050000020004" pitchFamily="2" charset="0"/>
              </a:rPr>
              <a:t> </a:t>
            </a:r>
            <a:r>
              <a:rPr lang="en-US" sz="1400" dirty="0">
                <a:latin typeface="GOTHAM-BOOK" panose="02000504050000020004" pitchFamily="2" charset="0"/>
              </a:rPr>
              <a:t>environments with, and for, our customers.</a:t>
            </a:r>
          </a:p>
        </p:txBody>
      </p:sp>
    </p:spTree>
    <p:extLst>
      <p:ext uri="{BB962C8B-B14F-4D97-AF65-F5344CB8AC3E}">
        <p14:creationId xmlns:p14="http://schemas.microsoft.com/office/powerpoint/2010/main" val="2060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C9790E4-2A9B-6B4D-995D-7EDA5399C2A5}"/>
              </a:ext>
            </a:extLst>
          </p:cNvPr>
          <p:cNvSpPr/>
          <p:nvPr/>
        </p:nvSpPr>
        <p:spPr>
          <a:xfrm>
            <a:off x="724304" y="1423221"/>
            <a:ext cx="10745629" cy="442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D7DA6-8B20-9C42-8E83-CEB9021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of our customers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847FF-30A1-1345-A05A-FA12E47DC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74" y="2511130"/>
            <a:ext cx="1191898" cy="49662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4D3769-8DE1-7143-B7F2-E1B8958AA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24" y="1676415"/>
            <a:ext cx="794599" cy="49662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939209-0A77-604F-8582-2FAC78B8E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49" y="3390934"/>
            <a:ext cx="1359883" cy="27534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E35404-335C-014C-AA48-4B222F567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68" y="4091025"/>
            <a:ext cx="614279" cy="57332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AD8767-FA4B-DD43-B846-3BE58D54D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03" y="4216837"/>
            <a:ext cx="1120449" cy="392157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7295582D-16E0-C847-8C21-A79D422A9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9" y="2535155"/>
            <a:ext cx="1485973" cy="390967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FE1FB09-208C-8F48-B124-C1E74FF3E0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2" y="1684931"/>
            <a:ext cx="1521594" cy="479593"/>
          </a:xfrm>
          <a:prstGeom prst="rect">
            <a:avLst/>
          </a:prstGeom>
        </p:spPr>
      </p:pic>
      <p:pic>
        <p:nvPicPr>
          <p:cNvPr id="20" name="Picture 19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20CC0B7-FDB8-7543-A64F-AD0F0722FE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39" y="4160697"/>
            <a:ext cx="1308175" cy="414255"/>
          </a:xfrm>
          <a:prstGeom prst="rect">
            <a:avLst/>
          </a:prstGeom>
        </p:spPr>
      </p:pic>
      <p:pic>
        <p:nvPicPr>
          <p:cNvPr id="40" name="Picture 39" descr="A picture containing monitor, drawing, blue, city&#10;&#10;Description automatically generated">
            <a:extLst>
              <a:ext uri="{FF2B5EF4-FFF2-40B4-BE49-F238E27FC236}">
                <a16:creationId xmlns:a16="http://schemas.microsoft.com/office/drawing/2014/main" id="{D34BAA3D-107B-E649-B23C-AE07679F2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26480"/>
            <a:ext cx="1238416" cy="37427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DBE999-DFDF-2B46-A8C2-358D28A184A8}"/>
              </a:ext>
            </a:extLst>
          </p:cNvPr>
          <p:cNvCxnSpPr>
            <a:cxnSpLocks/>
          </p:cNvCxnSpPr>
          <p:nvPr/>
        </p:nvCxnSpPr>
        <p:spPr>
          <a:xfrm>
            <a:off x="4267200" y="6117813"/>
            <a:ext cx="3657600" cy="0"/>
          </a:xfrm>
          <a:prstGeom prst="line">
            <a:avLst/>
          </a:prstGeom>
          <a:ln w="12700">
            <a:solidFill>
              <a:srgbClr val="F8A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3B593202-6D98-7845-861C-4F3B416C00C8}"/>
              </a:ext>
            </a:extLst>
          </p:cNvPr>
          <p:cNvSpPr txBox="1">
            <a:spLocks/>
          </p:cNvSpPr>
          <p:nvPr/>
        </p:nvSpPr>
        <p:spPr>
          <a:xfrm>
            <a:off x="2218911" y="6126480"/>
            <a:ext cx="7754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0" i="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-BOOK" panose="02000504050000020004" pitchFamily="2" charset="0"/>
              </a:rPr>
              <a:t>Our goal is to run the </a:t>
            </a:r>
            <a:r>
              <a:rPr lang="en-US" sz="1400" dirty="0">
                <a:latin typeface="GOTHAM-MEDIUM" panose="02000504050000020004" pitchFamily="2" charset="0"/>
              </a:rPr>
              <a:t>last 10,000 IBM </a:t>
            </a:r>
            <a:r>
              <a:rPr lang="en-US" sz="1400" dirty="0" err="1">
                <a:latin typeface="GOTHAM-MEDIUM" panose="02000504050000020004" pitchFamily="2" charset="0"/>
              </a:rPr>
              <a:t>i</a:t>
            </a:r>
            <a:r>
              <a:rPr lang="en-US" sz="1400" dirty="0">
                <a:latin typeface="GOTHAM-MEDIUM" panose="02000504050000020004" pitchFamily="2" charset="0"/>
              </a:rPr>
              <a:t> </a:t>
            </a:r>
            <a:r>
              <a:rPr lang="en-US" sz="1400" dirty="0">
                <a:latin typeface="GOTHAM-BOOK" panose="02000504050000020004" pitchFamily="2" charset="0"/>
              </a:rPr>
              <a:t>environments with, and for, our customers.</a:t>
            </a:r>
          </a:p>
        </p:txBody>
      </p:sp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63EFD204-4ECF-8D4C-8343-27E9F5C2CD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1" b="39352"/>
          <a:stretch/>
        </p:blipFill>
        <p:spPr>
          <a:xfrm>
            <a:off x="8276088" y="5021602"/>
            <a:ext cx="1543405" cy="349857"/>
          </a:xfrm>
          <a:prstGeom prst="rect">
            <a:avLst/>
          </a:prstGeom>
        </p:spPr>
      </p:pic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EFD9A4E1-09E2-FC49-9E1F-5A9C9166E8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67" y="3414827"/>
            <a:ext cx="998065" cy="227558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B38520-8493-504B-9385-C2B9988735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7" y="5145013"/>
            <a:ext cx="1178738" cy="275039"/>
          </a:xfrm>
          <a:prstGeom prst="rect">
            <a:avLst/>
          </a:prstGeom>
        </p:spPr>
      </p:pic>
      <p:pic>
        <p:nvPicPr>
          <p:cNvPr id="56" name="Picture 55" descr="A drawing of a face&#10;&#10;Description automatically generated">
            <a:extLst>
              <a:ext uri="{FF2B5EF4-FFF2-40B4-BE49-F238E27FC236}">
                <a16:creationId xmlns:a16="http://schemas.microsoft.com/office/drawing/2014/main" id="{4361CC4A-B15E-6047-9650-6C3A06580B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42" y="3422177"/>
            <a:ext cx="838976" cy="324096"/>
          </a:xfrm>
          <a:prstGeom prst="rect">
            <a:avLst/>
          </a:prstGeom>
        </p:spPr>
      </p:pic>
      <p:pic>
        <p:nvPicPr>
          <p:cNvPr id="64" name="Picture 63" descr="A picture containing table&#10;&#10;Description automatically generated">
            <a:extLst>
              <a:ext uri="{FF2B5EF4-FFF2-40B4-BE49-F238E27FC236}">
                <a16:creationId xmlns:a16="http://schemas.microsoft.com/office/drawing/2014/main" id="{33B1466D-CA5D-C947-BBF9-CDF0C3689D5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21473" r="15576" b="22795"/>
          <a:stretch/>
        </p:blipFill>
        <p:spPr>
          <a:xfrm>
            <a:off x="7177798" y="4917616"/>
            <a:ext cx="836701" cy="522752"/>
          </a:xfrm>
          <a:prstGeom prst="rect">
            <a:avLst/>
          </a:prstGeom>
        </p:spPr>
      </p:pic>
      <p:pic>
        <p:nvPicPr>
          <p:cNvPr id="66" name="Picture 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F6CAAD-3980-A847-BE12-7185083F45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7" y="5123606"/>
            <a:ext cx="1228512" cy="31785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94FF920-3B56-344D-A8D1-7C87E5ECC65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2182" r="8977" b="22545"/>
          <a:stretch/>
        </p:blipFill>
        <p:spPr>
          <a:xfrm>
            <a:off x="5974653" y="2564692"/>
            <a:ext cx="793355" cy="320205"/>
          </a:xfrm>
          <a:prstGeom prst="rect">
            <a:avLst/>
          </a:prstGeom>
        </p:spPr>
      </p:pic>
      <p:pic>
        <p:nvPicPr>
          <p:cNvPr id="72" name="Picture 71" descr="A picture containing sitting, drawing, people&#10;&#10;Description automatically generated">
            <a:extLst>
              <a:ext uri="{FF2B5EF4-FFF2-40B4-BE49-F238E27FC236}">
                <a16:creationId xmlns:a16="http://schemas.microsoft.com/office/drawing/2014/main" id="{0CA43028-C81B-7A45-8A15-E9223919900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36836"/>
          <a:stretch/>
        </p:blipFill>
        <p:spPr>
          <a:xfrm>
            <a:off x="5920588" y="1737417"/>
            <a:ext cx="901484" cy="37462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5DC8949-C554-C240-9B21-0CEC0228626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16312" r="10861" b="17635"/>
          <a:stretch/>
        </p:blipFill>
        <p:spPr>
          <a:xfrm>
            <a:off x="7077601" y="1654562"/>
            <a:ext cx="1023491" cy="54033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1BB9D31-B365-704C-B1D7-F27936CC93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49" y="5081639"/>
            <a:ext cx="1125840" cy="401787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7BE7F61-688D-0040-A5A2-0E5F5DA27A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50" y="2460613"/>
            <a:ext cx="1056728" cy="52836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8C78B16-E1FB-8940-A70B-67122171C0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9" y="2509227"/>
            <a:ext cx="1092904" cy="352697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3F0427-C785-4847-AE57-77322810B43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035" y="1778702"/>
            <a:ext cx="1276679" cy="292051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FB3C74B-7C4E-D441-8C36-65AAB8CB017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11251" r="21626" b="9987"/>
          <a:stretch/>
        </p:blipFill>
        <p:spPr>
          <a:xfrm>
            <a:off x="7165833" y="3214493"/>
            <a:ext cx="724133" cy="526625"/>
          </a:xfrm>
          <a:prstGeom prst="rect">
            <a:avLst/>
          </a:prstGeom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BCDD0CB7-C644-0846-9F1C-8AAF1D3B183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13970" b="16220"/>
          <a:stretch/>
        </p:blipFill>
        <p:spPr>
          <a:xfrm>
            <a:off x="7144667" y="4023671"/>
            <a:ext cx="902963" cy="666808"/>
          </a:xfrm>
          <a:prstGeom prst="rect">
            <a:avLst/>
          </a:prstGeom>
        </p:spPr>
      </p:pic>
      <p:pic>
        <p:nvPicPr>
          <p:cNvPr id="35" name="Picture 34" descr="A picture containing tableware, plate, dishware, train&#10;&#10;Description automatically generated">
            <a:extLst>
              <a:ext uri="{FF2B5EF4-FFF2-40B4-BE49-F238E27FC236}">
                <a16:creationId xmlns:a16="http://schemas.microsoft.com/office/drawing/2014/main" id="{DBE97779-8307-754B-B581-C4695C86E49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20" y="4200444"/>
            <a:ext cx="1096989" cy="369596"/>
          </a:xfrm>
          <a:prstGeom prst="rect">
            <a:avLst/>
          </a:prstGeom>
        </p:spPr>
      </p:pic>
      <p:pic>
        <p:nvPicPr>
          <p:cNvPr id="37" name="Picture 3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1A1EF4FD-1CA2-1E44-9857-369155C737F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71" y="4195488"/>
            <a:ext cx="1148305" cy="431762"/>
          </a:xfrm>
          <a:prstGeom prst="rect">
            <a:avLst/>
          </a:pr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82EDC6E0-8B55-FA43-B53F-300241CA6FE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21285" r="11481" b="35929"/>
          <a:stretch/>
        </p:blipFill>
        <p:spPr>
          <a:xfrm>
            <a:off x="2722657" y="1762541"/>
            <a:ext cx="1369968" cy="324372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29B99942-E3AB-D641-89B2-D8554E9196D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2428280"/>
            <a:ext cx="1011847" cy="528364"/>
          </a:xfrm>
          <a:prstGeom prst="rect">
            <a:avLst/>
          </a:prstGeom>
        </p:spPr>
      </p:pic>
      <p:pic>
        <p:nvPicPr>
          <p:cNvPr id="49" name="Picture 48" descr="A close up of a sign&#10;&#10;Description automatically generated">
            <a:extLst>
              <a:ext uri="{FF2B5EF4-FFF2-40B4-BE49-F238E27FC236}">
                <a16:creationId xmlns:a16="http://schemas.microsoft.com/office/drawing/2014/main" id="{1A3758E1-0C6F-134E-93B8-66F2B17050D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03" y="4234662"/>
            <a:ext cx="1271575" cy="335997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32B23240-4821-A34F-8426-5E08EA23220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3" y="3366814"/>
            <a:ext cx="1592276" cy="294819"/>
          </a:xfrm>
          <a:prstGeom prst="rect">
            <a:avLst/>
          </a:prstGeom>
        </p:spPr>
      </p:pic>
      <p:pic>
        <p:nvPicPr>
          <p:cNvPr id="55" name="Picture 54" descr="Text&#10;&#10;Description automatically generated">
            <a:extLst>
              <a:ext uri="{FF2B5EF4-FFF2-40B4-BE49-F238E27FC236}">
                <a16:creationId xmlns:a16="http://schemas.microsoft.com/office/drawing/2014/main" id="{37AC8ADA-D32D-4F4F-8423-076565B394C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99" y="3151715"/>
            <a:ext cx="1406031" cy="659077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579BFBB0-4822-CF42-AFDD-C87190597D9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54" y="4976626"/>
            <a:ext cx="949014" cy="430219"/>
          </a:xfrm>
          <a:prstGeom prst="rect">
            <a:avLst/>
          </a:prstGeom>
        </p:spPr>
      </p:pic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60649D26-9DB2-BD47-B5BF-FFF1514AF9F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54" y="1690442"/>
            <a:ext cx="1365873" cy="468570"/>
          </a:xfrm>
          <a:prstGeom prst="rect">
            <a:avLst/>
          </a:prstGeom>
        </p:spPr>
      </p:pic>
      <p:pic>
        <p:nvPicPr>
          <p:cNvPr id="62" name="Picture 6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205F346-0B67-8340-8BEE-B61B244E763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82" y="4933985"/>
            <a:ext cx="1023491" cy="447777"/>
          </a:xfrm>
          <a:prstGeom prst="rect">
            <a:avLst/>
          </a:prstGeom>
        </p:spPr>
      </p:pic>
      <p:pic>
        <p:nvPicPr>
          <p:cNvPr id="71" name="Picture 70" descr="Text, logo&#10;&#10;Description automatically generated">
            <a:extLst>
              <a:ext uri="{FF2B5EF4-FFF2-40B4-BE49-F238E27FC236}">
                <a16:creationId xmlns:a16="http://schemas.microsoft.com/office/drawing/2014/main" id="{3E3EB551-4EF2-1544-ABAC-1D63354D2C5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b="45248"/>
          <a:stretch/>
        </p:blipFill>
        <p:spPr>
          <a:xfrm>
            <a:off x="4303848" y="3412582"/>
            <a:ext cx="1372368" cy="280878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464C38-8120-B14A-AFB0-781971B731E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49" y="2506248"/>
            <a:ext cx="1420683" cy="3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2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3090B1586994D99975CBA41951F37" ma:contentTypeVersion="10" ma:contentTypeDescription="Create a new document." ma:contentTypeScope="" ma:versionID="73c7a079cabe7a317e1309c2479d7c07">
  <xsd:schema xmlns:xsd="http://www.w3.org/2001/XMLSchema" xmlns:xs="http://www.w3.org/2001/XMLSchema" xmlns:p="http://schemas.microsoft.com/office/2006/metadata/properties" xmlns:ns2="c6938a73-d94f-4e2d-9064-78a5cf322be6" targetNamespace="http://schemas.microsoft.com/office/2006/metadata/properties" ma:root="true" ma:fieldsID="380486c0efedcea7b42d99a6cf19e486" ns2:_="">
    <xsd:import namespace="c6938a73-d94f-4e2d-9064-78a5cf322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38a73-d94f-4e2d-9064-78a5cf322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FAD96D-48A7-4375-AAE3-46272383B4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36EFB-D173-4208-9D31-A647AC2C3789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b4269525-2b1f-4094-9c5b-ae11fa8d74e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006503D-01FB-44D4-8002-989D8FABF6A2}"/>
</file>

<file path=docProps/app.xml><?xml version="1.0" encoding="utf-8"?>
<Properties xmlns="http://schemas.openxmlformats.org/officeDocument/2006/extended-properties" xmlns:vt="http://schemas.openxmlformats.org/officeDocument/2006/docPropsVTypes">
  <TotalTime>13782</TotalTime>
  <Words>579</Words>
  <Application>Microsoft Macintosh PowerPoint</Application>
  <PresentationFormat>Widescreen</PresentationFormat>
  <Paragraphs>109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Gotham</vt:lpstr>
      <vt:lpstr>Gotham Light</vt:lpstr>
      <vt:lpstr>GOTHAM-BOOK</vt:lpstr>
      <vt:lpstr>Gotham-LightItalic</vt:lpstr>
      <vt:lpstr>GOTHAM-MEDIUM</vt:lpstr>
      <vt:lpstr>Montserrat</vt:lpstr>
      <vt:lpstr>Office Theme</vt:lpstr>
      <vt:lpstr>Abacus Solutions</vt:lpstr>
      <vt:lpstr>Who we are</vt:lpstr>
      <vt:lpstr>What we do</vt:lpstr>
      <vt:lpstr>Cloud Solutions</vt:lpstr>
      <vt:lpstr>PowerPoint Presentation</vt:lpstr>
      <vt:lpstr>PowerPoint Presentation</vt:lpstr>
      <vt:lpstr>Our resources</vt:lpstr>
      <vt:lpstr>Abacus IBM i PaaS Responsibility Matrix</vt:lpstr>
      <vt:lpstr>Some of our customers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Abacus Solutions</dc:title>
  <dc:creator>John Illges</dc:creator>
  <cp:lastModifiedBy>Josh Cajinarobleto</cp:lastModifiedBy>
  <cp:revision>91</cp:revision>
  <dcterms:created xsi:type="dcterms:W3CDTF">2020-03-26T17:19:45Z</dcterms:created>
  <dcterms:modified xsi:type="dcterms:W3CDTF">2020-10-19T17:30:55Z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0x0101003D13090B1586994D99975CBA41951F37</vt:lpwstr>
  </property>
</Properties>
</file>